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8"/>
  </p:notesMasterIdLst>
  <p:sldIdLst>
    <p:sldId id="256" r:id="rId3"/>
    <p:sldId id="296" r:id="rId4"/>
    <p:sldId id="259" r:id="rId5"/>
    <p:sldId id="258" r:id="rId6"/>
    <p:sldId id="260" r:id="rId7"/>
    <p:sldId id="261" r:id="rId9"/>
    <p:sldId id="262" r:id="rId10"/>
    <p:sldId id="263" r:id="rId11"/>
    <p:sldId id="268" r:id="rId12"/>
    <p:sldId id="273" r:id="rId13"/>
    <p:sldId id="264" r:id="rId14"/>
    <p:sldId id="265" r:id="rId15"/>
    <p:sldId id="266" r:id="rId16"/>
    <p:sldId id="267" r:id="rId17"/>
    <p:sldId id="281" r:id="rId18"/>
    <p:sldId id="286" r:id="rId19"/>
    <p:sldId id="285" r:id="rId20"/>
    <p:sldId id="290" r:id="rId21"/>
    <p:sldId id="282" r:id="rId22"/>
    <p:sldId id="283" r:id="rId23"/>
    <p:sldId id="293" r:id="rId24"/>
    <p:sldId id="295" r:id="rId25"/>
    <p:sldId id="318" r:id="rId26"/>
    <p:sldId id="319" r:id="rId27"/>
    <p:sldId id="257" r:id="rId28"/>
    <p:sldId id="320" r:id="rId29"/>
    <p:sldId id="322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1" autoAdjust="0"/>
    <p:restoredTop sz="94660"/>
  </p:normalViewPr>
  <p:slideViewPr>
    <p:cSldViewPr snapToGrid="0">
      <p:cViewPr varScale="1">
        <p:scale>
          <a:sx n="53" d="100"/>
          <a:sy n="53" d="100"/>
        </p:scale>
        <p:origin x="1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3" Type="http://schemas.openxmlformats.org/officeDocument/2006/relationships/tableStyles" Target="tableStyles.xml"/><Relationship Id="rId32" Type="http://schemas.openxmlformats.org/officeDocument/2006/relationships/viewProps" Target="viewProps.xml"/><Relationship Id="rId31" Type="http://schemas.openxmlformats.org/officeDocument/2006/relationships/presProps" Target="presProps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06045"/>
            <a:ext cx="11210290" cy="631190"/>
          </a:xfrm>
        </p:spPr>
        <p:txBody>
          <a:bodyPr>
            <a:normAutofit fontScale="90000"/>
          </a:bodyPr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-635" y="871855"/>
            <a:ext cx="12083415" cy="5709285"/>
          </a:xfrm>
        </p:spPr>
        <p:txBody>
          <a:bodyPr>
            <a:normAutofit fontScale="85000"/>
          </a:bodyPr>
          <a:p>
            <a:r>
              <a:rPr lang="en-US"/>
              <a:t>А-Антон</a:t>
            </a:r>
            <a:endParaRPr lang="en-US"/>
          </a:p>
          <a:p>
            <a:r>
              <a:rPr lang="en-US"/>
              <a:t>Б-Борис</a:t>
            </a:r>
            <a:endParaRPr lang="en-US"/>
          </a:p>
          <a:p>
            <a:r>
              <a:rPr lang="en-US"/>
              <a:t>В-Вениамин.</a:t>
            </a:r>
            <a:endParaRPr lang="en-US"/>
          </a:p>
          <a:p>
            <a:r>
              <a:rPr lang="en-US"/>
              <a:t>Возможны следующие варианты их прихода в музей при условии, что Антон пришел раньше Бориса.</a:t>
            </a:r>
            <a:endParaRPr lang="en-US"/>
          </a:p>
          <a:p>
            <a:r>
              <a:rPr lang="en-US"/>
              <a:t>1) А,Б,В</a:t>
            </a:r>
            <a:endParaRPr lang="en-US"/>
          </a:p>
          <a:p>
            <a:r>
              <a:rPr lang="en-US"/>
              <a:t>2),А,В,Б</a:t>
            </a:r>
            <a:endParaRPr lang="en-US"/>
          </a:p>
          <a:p>
            <a:r>
              <a:rPr lang="en-US"/>
              <a:t>3) В, А, Б</a:t>
            </a:r>
            <a:endParaRPr lang="en-US"/>
          </a:p>
          <a:p>
            <a:r>
              <a:rPr lang="en-US"/>
              <a:t>То, что время, в течении которого они приходят, 1 час, значения не имеет. Время любое может быть.</a:t>
            </a:r>
            <a:endParaRPr lang="en-US"/>
          </a:p>
          <a:p>
            <a:r>
              <a:rPr lang="en-US"/>
              <a:t>Исходя из этого вероятность того, что Антон пришел и раньше Вениамина равна</a:t>
            </a:r>
            <a:endParaRPr lang="en-US"/>
          </a:p>
          <a:p>
            <a:endParaRPr lang="en-US"/>
          </a:p>
          <a:p>
            <a:r>
              <a:rPr lang="en-US"/>
              <a:t>=2/3=0,667(до тысячных)</a:t>
            </a:r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795" y="269240"/>
            <a:ext cx="10515600" cy="432435"/>
          </a:xfrm>
        </p:spPr>
        <p:txBody>
          <a:bodyPr>
            <a:normAutofit fontScale="90000"/>
          </a:bodyPr>
          <a:p>
            <a:r>
              <a:rPr lang="ru-RU" altLang="en-US"/>
              <a:t>Шаги до пропасти</a:t>
            </a:r>
            <a:endParaRPr lang="ru-RU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27025" y="4281805"/>
            <a:ext cx="11452860" cy="2209800"/>
          </a:xfrm>
        </p:spPr>
        <p:txBody>
          <a:bodyPr>
            <a:normAutofit fontScale="80000"/>
          </a:bodyPr>
          <a:p>
            <a:r>
              <a:rPr lang="ru-RU" altLang="en-US"/>
              <a:t>первая  минус единица - 0.2</a:t>
            </a:r>
            <a:endParaRPr lang="ru-RU" altLang="en-US"/>
          </a:p>
          <a:p>
            <a:r>
              <a:rPr lang="ru-RU" altLang="en-US"/>
              <a:t>третья минус единица +-- </a:t>
            </a:r>
            <a:r>
              <a:rPr lang="de-DE" altLang="en-US">
                <a:latin typeface="Calibri" panose="020F0502020204030204" charset="0"/>
              </a:rPr>
              <a:t>= 0.8*0.2*0.2* C2/3 </a:t>
            </a:r>
            <a:endParaRPr lang="de-DE" altLang="en-US">
              <a:latin typeface="Calibri" panose="020F0502020204030204" charset="0"/>
            </a:endParaRPr>
          </a:p>
          <a:p>
            <a:r>
              <a:rPr lang="ru-RU" altLang="en-US">
                <a:latin typeface="Calibri" panose="020F0502020204030204" charset="0"/>
              </a:rPr>
              <a:t>пятая минус единица  ++---</a:t>
            </a:r>
            <a:r>
              <a:rPr lang="de-DE" altLang="en-US">
                <a:latin typeface="Calibri" panose="020F0502020204030204" charset="0"/>
              </a:rPr>
              <a:t>=</a:t>
            </a:r>
            <a:r>
              <a:rPr lang="de-DE" altLang="en-US">
                <a:latin typeface="Calibri" panose="020F0502020204030204" charset="0"/>
                <a:sym typeface="+mn-ea"/>
              </a:rPr>
              <a:t> 0.8</a:t>
            </a:r>
            <a:r>
              <a:rPr lang="de-DE" altLang="en-US" baseline="30000">
                <a:latin typeface="Calibri" panose="020F0502020204030204" charset="0"/>
                <a:sym typeface="+mn-ea"/>
              </a:rPr>
              <a:t>2</a:t>
            </a:r>
            <a:r>
              <a:rPr lang="de-DE" altLang="en-US">
                <a:latin typeface="Calibri" panose="020F0502020204030204" charset="0"/>
                <a:sym typeface="+mn-ea"/>
              </a:rPr>
              <a:t>0.2</a:t>
            </a:r>
            <a:r>
              <a:rPr lang="de-DE" altLang="en-US" baseline="30000">
                <a:latin typeface="Calibri" panose="020F0502020204030204" charset="0"/>
                <a:sym typeface="+mn-ea"/>
              </a:rPr>
              <a:t>3 </a:t>
            </a:r>
            <a:r>
              <a:rPr lang="de-DE" altLang="en-US">
                <a:latin typeface="Calibri" panose="020F0502020204030204" charset="0"/>
                <a:sym typeface="+mn-ea"/>
              </a:rPr>
              <a:t> C 3/5</a:t>
            </a:r>
            <a:endParaRPr lang="de-DE" altLang="en-US">
              <a:latin typeface="Calibri" panose="020F0502020204030204" charset="0"/>
              <a:sym typeface="+mn-ea"/>
            </a:endParaRPr>
          </a:p>
          <a:p>
            <a:r>
              <a:rPr lang="de-DE" altLang="en-US">
                <a:latin typeface="Calibri" panose="020F0502020204030204" charset="0"/>
                <a:sym typeface="+mn-ea"/>
              </a:rPr>
              <a:t>n</a:t>
            </a:r>
            <a:r>
              <a:rPr lang="ru-RU" altLang="en-US">
                <a:latin typeface="Calibri" panose="020F0502020204030204" charset="0"/>
                <a:sym typeface="+mn-ea"/>
              </a:rPr>
              <a:t> минус единица </a:t>
            </a:r>
            <a:r>
              <a:rPr lang="de-DE" altLang="en-US">
                <a:latin typeface="Calibri" panose="020F0502020204030204" charset="0"/>
                <a:sym typeface="+mn-ea"/>
              </a:rPr>
              <a:t>0.8</a:t>
            </a:r>
            <a:r>
              <a:rPr lang="de-DE" altLang="en-US" baseline="30000">
                <a:latin typeface="Calibri" panose="020F0502020204030204" charset="0"/>
                <a:sym typeface="+mn-ea"/>
              </a:rPr>
              <a:t>(n-1)/2</a:t>
            </a:r>
            <a:r>
              <a:rPr lang="de-DE" altLang="en-US">
                <a:latin typeface="Calibri" panose="020F0502020204030204" charset="0"/>
                <a:sym typeface="+mn-ea"/>
              </a:rPr>
              <a:t>0.2</a:t>
            </a:r>
            <a:r>
              <a:rPr lang="de-DE" altLang="en-US" baseline="30000">
                <a:latin typeface="Calibri" panose="020F0502020204030204" charset="0"/>
                <a:sym typeface="+mn-ea"/>
              </a:rPr>
              <a:t>(n+1)/2 </a:t>
            </a:r>
            <a:r>
              <a:rPr lang="de-DE" altLang="en-US">
                <a:latin typeface="Calibri" panose="020F0502020204030204" charset="0"/>
                <a:sym typeface="+mn-ea"/>
              </a:rPr>
              <a:t> C </a:t>
            </a:r>
            <a:r>
              <a:rPr lang="de-DE" altLang="en-US" baseline="30000">
                <a:latin typeface="Calibri" panose="020F0502020204030204" charset="0"/>
                <a:sym typeface="+mn-ea"/>
              </a:rPr>
              <a:t>(n+1)/2</a:t>
            </a:r>
            <a:r>
              <a:rPr lang="de-DE" altLang="en-US">
                <a:latin typeface="Calibri" panose="020F0502020204030204" charset="0"/>
                <a:sym typeface="+mn-ea"/>
              </a:rPr>
              <a:t> /n</a:t>
            </a:r>
            <a:endParaRPr lang="de-DE" altLang="en-US">
              <a:latin typeface="Calibri" panose="020F0502020204030204" charset="0"/>
              <a:sym typeface="+mn-ea"/>
            </a:endParaRPr>
          </a:p>
          <a:p>
            <a:r>
              <a:rPr lang="de-DE" altLang="en-US">
                <a:latin typeface="Calibri" panose="020F0502020204030204" charset="0"/>
                <a:sym typeface="+mn-ea"/>
              </a:rPr>
              <a:t> </a:t>
            </a:r>
            <a:r>
              <a:rPr lang="ru-RU" altLang="en-US">
                <a:latin typeface="Calibri" panose="020F0502020204030204" charset="0"/>
                <a:sym typeface="+mn-ea"/>
              </a:rPr>
              <a:t>ааа так неправильно потому что мы можем суммировать только несовместимые события </a:t>
            </a:r>
            <a:endParaRPr lang="de-DE" altLang="en-US">
              <a:latin typeface="Calibri" panose="020F0502020204030204" charset="0"/>
            </a:endParaRPr>
          </a:p>
          <a:p>
            <a:endParaRPr lang="de-DE" altLang="en-US">
              <a:latin typeface="Calibri" panose="020F0502020204030204" charset="0"/>
            </a:endParaRPr>
          </a:p>
          <a:p>
            <a:endParaRPr lang="de-DE" altLang="en-US">
              <a:latin typeface="Calibri" panose="020F0502020204030204" charset="0"/>
            </a:endParaRPr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rcRect l="9841" t="75142" r="8542" b="1852"/>
          <a:stretch>
            <a:fillRect/>
          </a:stretch>
        </p:blipFill>
        <p:spPr>
          <a:xfrm>
            <a:off x="127635" y="2002155"/>
            <a:ext cx="12410440" cy="196786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495" y="128905"/>
            <a:ext cx="11891645" cy="658495"/>
          </a:xfrm>
        </p:spPr>
        <p:txBody>
          <a:bodyPr>
            <a:normAutofit fontScale="90000"/>
          </a:bodyPr>
          <a:p>
            <a:r>
              <a:rPr lang="ru-RU" altLang="en-US">
                <a:latin typeface="Calibri" panose="020F0502020204030204" charset="0"/>
              </a:rPr>
              <a:t>пьяница </a:t>
            </a:r>
            <a:r>
              <a:rPr lang="ru-RU" altLang="en-US">
                <a:sym typeface="+mn-ea"/>
              </a:rPr>
              <a:t>Шаги до пропасти</a:t>
            </a:r>
            <a:endParaRPr lang="ru-RU" altLang="en-US">
              <a:latin typeface="Calibri" panose="020F050202020403020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0495" y="788035"/>
            <a:ext cx="11891010" cy="5833745"/>
          </a:xfrm>
        </p:spPr>
        <p:txBody>
          <a:bodyPr/>
          <a:p>
            <a:r>
              <a:rPr lang="ru-RU" altLang="en-US"/>
              <a:t>пьяница с вероятностью 0.5 делает шаг либо вперёд либо назад. с какой вероятностью он упадёт  если он стоит в </a:t>
            </a:r>
            <a:r>
              <a:rPr lang="de-DE" altLang="en-US">
                <a:latin typeface="Calibri" panose="020F0502020204030204" charset="0"/>
              </a:rPr>
              <a:t>n</a:t>
            </a:r>
            <a:r>
              <a:rPr lang="ru-RU" altLang="en-US">
                <a:latin typeface="Calibri" panose="020F0502020204030204" charset="0"/>
              </a:rPr>
              <a:t> шагах от обрыва </a:t>
            </a:r>
            <a:endParaRPr lang="ru-RU" altLang="en-US">
              <a:latin typeface="Calibri" panose="020F0502020204030204" charset="0"/>
            </a:endParaRPr>
          </a:p>
          <a:p>
            <a:r>
              <a:rPr lang="ru-RU" altLang="en-US">
                <a:latin typeface="Calibri" panose="020F0502020204030204" charset="0"/>
              </a:rPr>
              <a:t>пусть </a:t>
            </a:r>
            <a:r>
              <a:rPr lang="de-DE" altLang="en-US">
                <a:latin typeface="Calibri" panose="020F0502020204030204" charset="0"/>
              </a:rPr>
              <a:t>p(k) - </a:t>
            </a:r>
            <a:r>
              <a:rPr lang="ru-RU" altLang="en-US">
                <a:latin typeface="Calibri" panose="020F0502020204030204" charset="0"/>
              </a:rPr>
              <a:t>вероятность упасть, будучи в </a:t>
            </a:r>
            <a:r>
              <a:rPr lang="de-DE" altLang="en-US">
                <a:latin typeface="Calibri" panose="020F0502020204030204" charset="0"/>
              </a:rPr>
              <a:t>k</a:t>
            </a:r>
            <a:r>
              <a:rPr lang="ru-RU" altLang="en-US">
                <a:latin typeface="Calibri" panose="020F0502020204030204" charset="0"/>
              </a:rPr>
              <a:t> шагах от обрыва </a:t>
            </a:r>
            <a:endParaRPr lang="ru-RU" altLang="en-US">
              <a:latin typeface="Calibri" panose="020F0502020204030204" charset="0"/>
            </a:endParaRPr>
          </a:p>
          <a:p>
            <a:r>
              <a:rPr lang="de-DE" altLang="ru-RU">
                <a:latin typeface="Calibri" panose="020F0502020204030204" charset="0"/>
              </a:rPr>
              <a:t>p(1) = p(0)^2 - </a:t>
            </a:r>
            <a:r>
              <a:rPr lang="ru-RU" altLang="de-DE">
                <a:latin typeface="Calibri" panose="020F0502020204030204" charset="0"/>
              </a:rPr>
              <a:t>если мы сместим график, мы будто бы стоим у обрыва в </a:t>
            </a:r>
            <a:r>
              <a:rPr lang="de-DE" altLang="de-DE">
                <a:latin typeface="Calibri" panose="020F0502020204030204" charset="0"/>
              </a:rPr>
              <a:t>p(1) </a:t>
            </a:r>
            <a:r>
              <a:rPr lang="ru-RU" altLang="de-DE">
                <a:latin typeface="Calibri" panose="020F0502020204030204" charset="0"/>
              </a:rPr>
              <a:t>и делаем туда шаг с вероятностью </a:t>
            </a:r>
            <a:r>
              <a:rPr lang="de-DE" altLang="de-DE">
                <a:latin typeface="Calibri" panose="020F0502020204030204" charset="0"/>
              </a:rPr>
              <a:t>p(0)</a:t>
            </a:r>
            <a:endParaRPr lang="de-DE" altLang="de-DE">
              <a:latin typeface="Calibri" panose="020F0502020204030204" charset="0"/>
            </a:endParaRPr>
          </a:p>
          <a:p>
            <a:endParaRPr lang="de-DE" altLang="de-DE">
              <a:latin typeface="Calibri" panose="020F0502020204030204" charset="0"/>
            </a:endParaRPr>
          </a:p>
          <a:p>
            <a:r>
              <a:rPr lang="ru-RU" altLang="de-DE">
                <a:latin typeface="Calibri" panose="020F0502020204030204" charset="0"/>
              </a:rPr>
              <a:t>шанс свалиться это сделать шаг и свалиться 1/2 либо отойти назад, пойти вперёд и потом свалиться  1/2+1/2</a:t>
            </a:r>
            <a:r>
              <a:rPr lang="de-DE" altLang="de-DE">
                <a:latin typeface="Calibri" panose="020F0502020204030204" charset="0"/>
              </a:rPr>
              <a:t>p1 = p0 </a:t>
            </a:r>
            <a:endParaRPr lang="de-DE" altLang="de-DE">
              <a:latin typeface="Calibri" panose="020F0502020204030204" charset="0"/>
            </a:endParaRPr>
          </a:p>
          <a:p>
            <a:r>
              <a:rPr lang="ru-RU" altLang="de-DE">
                <a:latin typeface="Calibri" panose="020F0502020204030204" charset="0"/>
              </a:rPr>
              <a:t>зная что </a:t>
            </a:r>
            <a:r>
              <a:rPr lang="de-DE" altLang="de-DE">
                <a:latin typeface="Calibri" panose="020F0502020204030204" charset="0"/>
              </a:rPr>
              <a:t>p1 </a:t>
            </a:r>
            <a:r>
              <a:rPr lang="ru-RU" altLang="de-DE">
                <a:latin typeface="Calibri" panose="020F0502020204030204" charset="0"/>
              </a:rPr>
              <a:t>это </a:t>
            </a:r>
            <a:r>
              <a:rPr lang="de-DE" altLang="de-DE">
                <a:latin typeface="Calibri" panose="020F0502020204030204" charset="0"/>
              </a:rPr>
              <a:t>p0</a:t>
            </a:r>
            <a:r>
              <a:rPr lang="ru-RU" altLang="de-DE">
                <a:latin typeface="Calibri" panose="020F0502020204030204" charset="0"/>
              </a:rPr>
              <a:t> в квадрате </a:t>
            </a:r>
            <a:r>
              <a:rPr lang="de-DE" altLang="de-DE">
                <a:latin typeface="Calibri" panose="020F0502020204030204" charset="0"/>
              </a:rPr>
              <a:t>:</a:t>
            </a:r>
            <a:endParaRPr lang="de-DE" altLang="de-DE">
              <a:latin typeface="Calibri" panose="020F0502020204030204" charset="0"/>
            </a:endParaRPr>
          </a:p>
          <a:p>
            <a:r>
              <a:rPr lang="de-DE" altLang="de-DE">
                <a:latin typeface="Calibri" panose="020F0502020204030204" charset="0"/>
              </a:rPr>
              <a:t> </a:t>
            </a:r>
            <a:r>
              <a:rPr lang="ru-RU" altLang="de-DE">
                <a:latin typeface="Calibri" panose="020F0502020204030204" charset="0"/>
                <a:sym typeface="+mn-ea"/>
              </a:rPr>
              <a:t>  1/2+1/2</a:t>
            </a:r>
            <a:r>
              <a:rPr lang="de-DE" altLang="de-DE">
                <a:latin typeface="Calibri" panose="020F0502020204030204" charset="0"/>
                <a:sym typeface="+mn-ea"/>
              </a:rPr>
              <a:t>p</a:t>
            </a:r>
            <a:r>
              <a:rPr lang="ru-RU" altLang="de-DE">
                <a:latin typeface="Calibri" panose="020F0502020204030204" charset="0"/>
                <a:sym typeface="+mn-ea"/>
              </a:rPr>
              <a:t>0</a:t>
            </a:r>
            <a:r>
              <a:rPr lang="de-DE" altLang="de-DE" baseline="30000">
                <a:latin typeface="Calibri" panose="020F0502020204030204" charset="0"/>
                <a:sym typeface="+mn-ea"/>
              </a:rPr>
              <a:t>2 </a:t>
            </a:r>
            <a:r>
              <a:rPr lang="de-DE" altLang="de-DE">
                <a:latin typeface="Calibri" panose="020F0502020204030204" charset="0"/>
                <a:sym typeface="+mn-ea"/>
              </a:rPr>
              <a:t>= p0 </a:t>
            </a:r>
            <a:endParaRPr lang="de-DE" altLang="de-DE">
              <a:latin typeface="Calibri" panose="020F0502020204030204" charset="0"/>
              <a:sym typeface="+mn-ea"/>
            </a:endParaRPr>
          </a:p>
          <a:p>
            <a:r>
              <a:rPr lang="de-DE" altLang="de-DE">
                <a:latin typeface="Calibri" panose="020F0502020204030204" charset="0"/>
              </a:rPr>
              <a:t>p0 = 1 </a:t>
            </a:r>
            <a:r>
              <a:rPr lang="ru-RU" altLang="de-DE">
                <a:latin typeface="Calibri" panose="020F0502020204030204" charset="0"/>
              </a:rPr>
              <a:t>а значит и остальные вероятности тоже равны 1 </a:t>
            </a:r>
            <a:endParaRPr lang="de-DE" altLang="de-DE">
              <a:latin typeface="Calibri" panose="020F0502020204030204" charset="0"/>
            </a:endParaRPr>
          </a:p>
          <a:p>
            <a:endParaRPr lang="ru-RU" altLang="en-US">
              <a:latin typeface="Calibri" panose="020F0502020204030204" charset="0"/>
            </a:endParaRPr>
          </a:p>
          <a:p>
            <a:endParaRPr lang="ru-RU" altLang="en-US">
              <a:latin typeface="Calibri" panose="020F0502020204030204" charset="0"/>
            </a:endParaRPr>
          </a:p>
          <a:p>
            <a:endParaRPr lang="ru-RU" altLang="en-US"/>
          </a:p>
          <a:p>
            <a:endParaRPr lang="ru-RU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6525" y="125730"/>
            <a:ext cx="11106150" cy="527685"/>
          </a:xfrm>
        </p:spPr>
        <p:txBody>
          <a:bodyPr>
            <a:normAutofit fontScale="90000"/>
          </a:bodyPr>
          <a:p>
            <a:r>
              <a:rPr lang="ru-RU" altLang="en-US">
                <a:sym typeface="+mn-ea"/>
              </a:rPr>
              <a:t>Шаги до пропасти 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31775" y="653415"/>
            <a:ext cx="11724005" cy="6018530"/>
          </a:xfrm>
        </p:spPr>
        <p:txBody>
          <a:bodyPr/>
          <a:p>
            <a:r>
              <a:rPr lang="ru-RU" altLang="en-US"/>
              <a:t>теперь таким же способом - вероятность того, что из нолика мы опустимся в -1 </a:t>
            </a:r>
            <a:endParaRPr lang="ru-RU" altLang="en-US"/>
          </a:p>
          <a:p>
            <a:r>
              <a:rPr lang="de-DE" altLang="en-US">
                <a:latin typeface="Calibri" panose="020F0502020204030204" charset="0"/>
              </a:rPr>
              <a:t>0.2</a:t>
            </a:r>
            <a:r>
              <a:rPr lang="ru-RU" altLang="en-US">
                <a:latin typeface="Calibri" panose="020F0502020204030204" charset="0"/>
              </a:rPr>
              <a:t>+0</a:t>
            </a:r>
            <a:r>
              <a:rPr lang="de-DE" altLang="en-US">
                <a:latin typeface="Calibri" panose="020F0502020204030204" charset="0"/>
              </a:rPr>
              <a:t>.8p(1) = p(0) : p(0) - </a:t>
            </a:r>
            <a:r>
              <a:rPr lang="ru-RU" altLang="en-US">
                <a:latin typeface="Calibri" panose="020F0502020204030204" charset="0"/>
              </a:rPr>
              <a:t>это вероятность когда то опуститься на 1 </a:t>
            </a:r>
            <a:endParaRPr lang="ru-RU" altLang="en-US">
              <a:latin typeface="Calibri" panose="020F0502020204030204" charset="0"/>
            </a:endParaRPr>
          </a:p>
          <a:p>
            <a:r>
              <a:rPr lang="de-DE" altLang="en-US">
                <a:latin typeface="Calibri" panose="020F0502020204030204" charset="0"/>
              </a:rPr>
              <a:t>p(1) = p(0)^2</a:t>
            </a:r>
            <a:endParaRPr lang="de-DE" altLang="en-US">
              <a:latin typeface="Calibri" panose="020F0502020204030204" charset="0"/>
            </a:endParaRPr>
          </a:p>
          <a:p>
            <a:r>
              <a:rPr lang="de-DE" altLang="en-US">
                <a:latin typeface="Calibri" panose="020F0502020204030204" charset="0"/>
              </a:rPr>
              <a:t>p=0.2+0.8q^2</a:t>
            </a:r>
            <a:endParaRPr lang="de-DE" altLang="en-US">
              <a:latin typeface="Calibri" panose="020F0502020204030204" charset="0"/>
            </a:endParaRPr>
          </a:p>
          <a:p>
            <a:r>
              <a:rPr lang="de-DE" altLang="en-US">
                <a:latin typeface="Calibri" panose="020F0502020204030204" charset="0"/>
              </a:rPr>
              <a:t>4q^2-5q+1=0</a:t>
            </a:r>
            <a:endParaRPr lang="de-DE" altLang="en-US">
              <a:latin typeface="Calibri" panose="020F0502020204030204" charset="0"/>
            </a:endParaRPr>
          </a:p>
          <a:p>
            <a:r>
              <a:rPr lang="de-DE" altLang="en-US">
                <a:latin typeface="Calibri" panose="020F0502020204030204" charset="0"/>
              </a:rPr>
              <a:t>q = 1,</a:t>
            </a:r>
            <a:r>
              <a:rPr lang="ru-RU" altLang="de-DE">
                <a:latin typeface="Calibri" panose="020F0502020204030204" charset="0"/>
              </a:rPr>
              <a:t> или </a:t>
            </a:r>
            <a:r>
              <a:rPr lang="de-DE" altLang="en-US">
                <a:latin typeface="Calibri" panose="020F0502020204030204" charset="0"/>
              </a:rPr>
              <a:t> 1/4 </a:t>
            </a:r>
            <a:r>
              <a:rPr lang="ru-RU" altLang="de-DE">
                <a:latin typeface="Calibri" panose="020F0502020204030204" charset="0"/>
              </a:rPr>
              <a:t>(</a:t>
            </a:r>
            <a:r>
              <a:rPr lang="de-DE" altLang="en-US">
                <a:latin typeface="Calibri" panose="020F0502020204030204" charset="0"/>
              </a:rPr>
              <a:t>q=1 </a:t>
            </a:r>
            <a:r>
              <a:rPr lang="ru-RU" altLang="en-US">
                <a:latin typeface="Calibri" panose="020F0502020204030204" charset="0"/>
              </a:rPr>
              <a:t>не подходит  без доказательства, наверно потому что шаг выше с большей вероятностью)</a:t>
            </a:r>
            <a:endParaRPr lang="ru-RU" altLang="en-US">
              <a:latin typeface="Calibri" panose="020F0502020204030204" charset="0"/>
            </a:endParaRPr>
          </a:p>
          <a:p>
            <a:endParaRPr lang="ru-RU" altLang="en-US">
              <a:latin typeface="Calibri" panose="020F0502020204030204" charset="0"/>
            </a:endParaRPr>
          </a:p>
          <a:p>
            <a:endParaRPr lang="de-DE" altLang="en-US">
              <a:latin typeface="Calibri" panose="020F0502020204030204" charset="0"/>
            </a:endParaRPr>
          </a:p>
          <a:p>
            <a:endParaRPr lang="de-DE" altLang="en-US">
              <a:latin typeface="Calibri" panose="020F0502020204030204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0650" y="0"/>
            <a:ext cx="11137265" cy="751205"/>
          </a:xfrm>
        </p:spPr>
        <p:txBody>
          <a:bodyPr>
            <a:normAutofit fontScale="90000"/>
          </a:bodyPr>
          <a:p>
            <a:r>
              <a:rPr lang="ru-RU" altLang="en-US">
                <a:sym typeface="+mn-ea"/>
              </a:rPr>
              <a:t>Шаги до пропасти - честное решение </a:t>
            </a:r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sz="half" idx="1"/>
              </p:nvPr>
            </p:nvSpPr>
            <p:spPr>
              <a:xfrm>
                <a:off x="247650" y="751205"/>
                <a:ext cx="11643995" cy="5808980"/>
              </a:xfrm>
            </p:spPr>
            <p:txBody>
              <a:bodyPr/>
              <a:p>
                <a:r>
                  <a:rPr lang="ru-RU" altLang="en-US"/>
                  <a:t>можно пойти </a:t>
                </a:r>
                <a:r>
                  <a:rPr lang="de-DE" altLang="en-US">
                    <a:latin typeface="Calibri" panose="020F0502020204030204" charset="0"/>
                  </a:rPr>
                  <a:t>: -,</a:t>
                </a:r>
                <a:r>
                  <a:rPr lang="de-DE" altLang="en-US">
                    <a:solidFill>
                      <a:srgbClr val="FF0000"/>
                    </a:solidFill>
                    <a:latin typeface="Calibri" panose="020F0502020204030204" charset="0"/>
                  </a:rPr>
                  <a:t>+-</a:t>
                </a:r>
                <a:r>
                  <a:rPr lang="de-DE" altLang="en-US">
                    <a:latin typeface="Calibri" panose="020F0502020204030204" charset="0"/>
                  </a:rPr>
                  <a:t>- </a:t>
                </a:r>
                <a:r>
                  <a:rPr lang="ru-RU" altLang="de-DE">
                    <a:latin typeface="Calibri" panose="020F0502020204030204" charset="0"/>
                  </a:rPr>
                  <a:t>1 вар </a:t>
                </a:r>
                <a:r>
                  <a:rPr lang="de-DE" altLang="en-US">
                    <a:latin typeface="Calibri" panose="020F0502020204030204" charset="0"/>
                  </a:rPr>
                  <a:t>,</a:t>
                </a:r>
                <a:r>
                  <a:rPr lang="de-DE" altLang="en-US">
                    <a:solidFill>
                      <a:srgbClr val="FF0000"/>
                    </a:solidFill>
                    <a:latin typeface="Calibri" panose="020F0502020204030204" charset="0"/>
                  </a:rPr>
                  <a:t>++--</a:t>
                </a:r>
                <a:r>
                  <a:rPr lang="de-DE" altLang="en-US">
                    <a:latin typeface="Calibri" panose="020F0502020204030204" charset="0"/>
                  </a:rPr>
                  <a:t>-</a:t>
                </a:r>
                <a:r>
                  <a:rPr lang="ru-RU" altLang="de-DE">
                    <a:latin typeface="Calibri" panose="020F0502020204030204" charset="0"/>
                  </a:rPr>
                  <a:t> </a:t>
                </a:r>
                <a:r>
                  <a:rPr lang="de-DE" altLang="ru-RU">
                    <a:latin typeface="Calibri" panose="020F0502020204030204" charset="0"/>
                  </a:rPr>
                  <a:t>2 </a:t>
                </a:r>
                <a:r>
                  <a:rPr lang="ru-RU" altLang="ru-RU">
                    <a:latin typeface="Calibri" panose="020F0502020204030204" charset="0"/>
                  </a:rPr>
                  <a:t>вар, варианты- число каталана </a:t>
                </a:r>
                <a:endParaRPr lang="ru-RU" altLang="ru-RU">
                  <a:latin typeface="Calibri" panose="020F0502020204030204" charset="0"/>
                </a:endParaRPr>
              </a:p>
              <a:p>
                <a:r>
                  <a:rPr lang="ru-RU" altLang="ru-RU">
                    <a:latin typeface="Calibri" panose="020F0502020204030204" charset="0"/>
                  </a:rPr>
                  <a:t>свойство чисел каталана что </a:t>
                </a:r>
                <a:endParaRPr lang="ru-RU" altLang="ru-RU">
                  <a:latin typeface="Calibri" panose="020F0502020204030204" charset="0"/>
                </a:endParaRPr>
              </a:p>
              <a:p>
                <a14:m>
                  <m:oMath xmlns:m="http://schemas.openxmlformats.org/officeDocument/2006/math">
                    <m:nary>
                      <m:naryPr>
                        <m:chr m:val="∑"/>
                        <m:limLoc m:val="undOvr"/>
                        <m:ctrlPr>
                          <a:rPr lang="en-US" altLang="ru-RU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naryPr>
                      <m:sub>
                        <m:r>
                          <a:rPr lang="en-US" altLang="ru-RU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𝑘</m:t>
                        </m:r>
                        <m:r>
                          <a:rPr lang="en-US" altLang="ru-RU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=</m:t>
                        </m:r>
                        <m:r>
                          <a:rPr lang="en-US" altLang="ru-RU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0</m:t>
                        </m:r>
                      </m:sub>
                      <m:sup>
                        <m:r>
                          <a:rPr lang="en-US" altLang="ru-RU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∞</m:t>
                        </m:r>
                      </m:sup>
                      <m:e>
                        <m:sSub>
                          <m:sSubPr>
                            <m:ctrlPr>
                              <a:rPr lang="en-US" altLang="ru-RU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en-US" altLang="ru-RU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ru-RU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𝑘</m:t>
                            </m:r>
                          </m:sub>
                        </m:sSub>
                      </m:e>
                    </m:nary>
                    <m:sSup>
                      <m:sSupPr>
                        <m:ctrlPr>
                          <a:rPr lang="en-US" altLang="ru-RU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pPr>
                      <m:e>
                        <m:r>
                          <a:rPr lang="en-US" altLang="ru-RU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𝑧</m:t>
                        </m:r>
                      </m:e>
                      <m:sup>
                        <m:r>
                          <a:rPr lang="en-US" altLang="ru-RU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𝑘</m:t>
                        </m:r>
                      </m:sup>
                    </m:sSup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=</m:t>
                    </m:r>
                    <m:f>
                      <m:fPr>
                        <m:ctrlPr>
                          <a:rPr lang="en-US" altLang="ru-RU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fPr>
                      <m:num>
                        <m:r>
                          <a:rPr lang="en-US" altLang="ru-RU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  <m:r>
                          <a:rPr lang="en-US" altLang="ru-RU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−</m:t>
                        </m:r>
                        <m:rad>
                          <m:radPr>
                            <m:degHide m:val="on"/>
                            <m:ctrlPr>
                              <a:rPr lang="en-US" altLang="ru-RU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ru-RU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1</m:t>
                            </m:r>
                            <m:r>
                              <a:rPr lang="en-US" altLang="ru-RU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−</m:t>
                            </m:r>
                            <m:r>
                              <a:rPr lang="en-US" altLang="ru-RU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4</m:t>
                            </m:r>
                            <m:r>
                              <a:rPr lang="en-US" altLang="ru-RU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𝑧</m:t>
                            </m:r>
                          </m:e>
                        </m:rad>
                      </m:num>
                      <m:den>
                        <m:r>
                          <a:rPr lang="en-US" altLang="ru-RU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2</m:t>
                        </m:r>
                        <m:r>
                          <a:rPr lang="en-US" altLang="ru-RU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𝑧</m:t>
                        </m:r>
                      </m:den>
                    </m:f>
                  </m:oMath>
                </a14:m>
                <a:endParaRPr lang="en-US" altLang="ru-RU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endParaRPr lang="ru-RU" altLang="ru-RU">
                  <a:latin typeface="Calibri" panose="020F0502020204030204" charset="0"/>
                </a:endParaRPr>
              </a:p>
              <a:p>
                <a:r>
                  <a:rPr lang="ru-RU" altLang="ru-RU">
                    <a:latin typeface="Calibri" panose="020F0502020204030204" charset="0"/>
                  </a:rPr>
                  <a:t>в задаче </a:t>
                </a:r>
                <a:endParaRPr lang="ru-RU" altLang="ru-RU">
                  <a:latin typeface="Calibri" panose="020F0502020204030204" charset="0"/>
                </a:endParaRPr>
              </a:p>
              <a:p>
                <a14:m>
                  <m:oMath xmlns:m="http://schemas.openxmlformats.org/officeDocument/2006/math">
                    <m:nary>
                      <m:naryPr>
                        <m:chr m:val="∑"/>
                        <m:limLoc m:val="undOvr"/>
                        <m:ctrlPr>
                          <a:rPr lang="en-US" altLang="ru-RU" i="1">
                            <a:solidFill>
                              <a:srgbClr val="FF0000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naryPr>
                      <m:sub>
                        <m:r>
                          <a:rPr lang="en-US" altLang="ru-RU" i="1">
                            <a:solidFill>
                              <a:srgbClr val="FF0000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𝑘</m:t>
                        </m:r>
                        <m:r>
                          <a:rPr lang="en-US" altLang="ru-RU" i="1">
                            <a:solidFill>
                              <a:srgbClr val="FF0000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=</m:t>
                        </m:r>
                        <m:r>
                          <a:rPr lang="en-US" altLang="ru-RU" i="1">
                            <a:solidFill>
                              <a:srgbClr val="FF0000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0</m:t>
                        </m:r>
                      </m:sub>
                      <m:sup>
                        <m:r>
                          <a:rPr lang="en-US" altLang="ru-RU" i="1">
                            <a:solidFill>
                              <a:srgbClr val="FF0000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∞</m:t>
                        </m:r>
                      </m:sup>
                      <m:e>
                        <m:sSub>
                          <m:sSubPr>
                            <m:ctrlPr>
                              <a:rPr lang="en-US" altLang="ru-RU" i="1">
                                <a:solidFill>
                                  <a:srgbClr val="FF0000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en-US" altLang="ru-RU" i="1">
                                <a:solidFill>
                                  <a:srgbClr val="FF0000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С</m:t>
                            </m:r>
                          </m:e>
                          <m:sub>
                            <m:r>
                              <a:rPr lang="en-US" altLang="ru-RU" i="1">
                                <a:solidFill>
                                  <a:srgbClr val="FF0000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𝑘</m:t>
                            </m:r>
                          </m:sub>
                        </m:sSub>
                        <m:sSup>
                          <m:sSupPr>
                            <m:ctrlPr>
                              <a:rPr lang="en-US" altLang="ru-RU" i="1">
                                <a:solidFill>
                                  <a:srgbClr val="FF0000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ru-RU" i="1">
                                    <a:solidFill>
                                      <a:srgbClr val="FF0000"/>
                                    </a:solidFill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</m:ctrlPr>
                              </m:dPr>
                              <m:e>
                                <m:r>
                                  <a:rPr lang="en-US" altLang="ru-RU" i="1">
                                    <a:solidFill>
                                      <a:srgbClr val="FF0000"/>
                                    </a:solidFill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1</m:t>
                                </m:r>
                                <m:r>
                                  <a:rPr lang="en-US" altLang="ru-RU" i="1">
                                    <a:solidFill>
                                      <a:srgbClr val="FF0000"/>
                                    </a:solidFill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−</m:t>
                                </m:r>
                                <m:r>
                                  <a:rPr lang="en-US" altLang="ru-RU" i="1">
                                    <a:solidFill>
                                      <a:srgbClr val="FF0000"/>
                                    </a:solidFill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𝑝</m:t>
                                </m:r>
                              </m:e>
                            </m:d>
                          </m:e>
                          <m:sup>
                            <m:r>
                              <a:rPr lang="en-US" altLang="ru-RU" i="1">
                                <a:solidFill>
                                  <a:srgbClr val="FF0000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𝑘</m:t>
                            </m:r>
                          </m:sup>
                        </m:sSup>
                        <m:sSup>
                          <m:sSupPr>
                            <m:ctrlPr>
                              <a:rPr lang="en-US" altLang="ru-RU" i="1">
                                <a:solidFill>
                                  <a:srgbClr val="FF0000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sSupPr>
                          <m:e>
                            <m:r>
                              <a:rPr lang="en-US" altLang="ru-RU" i="1">
                                <a:solidFill>
                                  <a:srgbClr val="FF0000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𝑝</m:t>
                            </m:r>
                          </m:e>
                          <m:sup>
                            <m:r>
                              <a:rPr lang="en-US" altLang="ru-RU" i="1">
                                <a:solidFill>
                                  <a:srgbClr val="FF0000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𝑘</m:t>
                            </m:r>
                          </m:sup>
                        </m:sSup>
                      </m:e>
                    </m:nary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1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−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𝑝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)=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0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.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2</m:t>
                    </m:r>
                    <m:f>
                      <m:fPr>
                        <m:ctrlPr>
                          <a:rPr lang="en-US" altLang="ru-RU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fPr>
                      <m:num>
                        <m:r>
                          <a:rPr lang="en-US" altLang="ru-RU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  <m:r>
                          <a:rPr lang="en-US" altLang="ru-RU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−</m:t>
                        </m:r>
                        <m:rad>
                          <m:radPr>
                            <m:degHide m:val="on"/>
                            <m:ctrlPr>
                              <a:rPr lang="en-US" altLang="ru-RU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ru-RU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1</m:t>
                            </m:r>
                            <m:r>
                              <a:rPr lang="en-US" altLang="ru-RU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−</m:t>
                            </m:r>
                            <m:r>
                              <a:rPr lang="en-US" altLang="ru-RU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4</m:t>
                            </m:r>
                            <m:r>
                              <a:rPr lang="en-US" altLang="ru-RU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∗</m:t>
                            </m:r>
                            <m:r>
                              <a:rPr lang="en-US" altLang="ru-RU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0</m:t>
                            </m:r>
                            <m:r>
                              <a:rPr lang="en-US" altLang="ru-RU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.</m:t>
                            </m:r>
                            <m:r>
                              <a:rPr lang="en-US" altLang="ru-RU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16</m:t>
                            </m:r>
                          </m:e>
                        </m:rad>
                      </m:num>
                      <m:den>
                        <m:r>
                          <a:rPr lang="en-US" altLang="ru-RU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2</m:t>
                        </m:r>
                        <m:r>
                          <a:rPr lang="en-US" altLang="ru-RU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∗</m:t>
                        </m:r>
                        <m:r>
                          <a:rPr lang="en-US" altLang="ru-RU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0</m:t>
                        </m:r>
                        <m:r>
                          <a:rPr lang="en-US" altLang="ru-RU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.</m:t>
                        </m:r>
                        <m:r>
                          <a:rPr lang="en-US" altLang="ru-RU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16</m:t>
                        </m:r>
                      </m:den>
                    </m:f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=</m:t>
                    </m:r>
                    <m:f>
                      <m:fPr>
                        <m:ctrlPr>
                          <a:rPr lang="en-US" altLang="ru-RU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fPr>
                      <m:num>
                        <m:r>
                          <a:rPr lang="en-US" altLang="ru-RU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0</m:t>
                        </m:r>
                        <m:r>
                          <a:rPr lang="en-US" altLang="ru-RU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.</m:t>
                        </m:r>
                        <m:r>
                          <a:rPr lang="en-US" altLang="ru-RU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08</m:t>
                        </m:r>
                      </m:num>
                      <m:den>
                        <m:r>
                          <a:rPr lang="en-US" altLang="ru-RU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0</m:t>
                        </m:r>
                        <m:r>
                          <a:rPr lang="en-US" altLang="ru-RU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.</m:t>
                        </m:r>
                        <m:r>
                          <a:rPr lang="en-US" altLang="ru-RU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32</m:t>
                        </m:r>
                      </m:den>
                    </m:f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=</m:t>
                    </m:r>
                    <m:f>
                      <m:fPr>
                        <m:ctrlPr>
                          <a:rPr lang="en-US" altLang="ru-RU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fPr>
                      <m:num>
                        <m:r>
                          <a:rPr lang="en-US" altLang="ru-RU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</m:num>
                      <m:den>
                        <m:r>
                          <a:rPr lang="en-US" altLang="ru-RU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4</m:t>
                        </m:r>
                      </m:den>
                    </m:f>
                  </m:oMath>
                </a14:m>
                <a:endParaRPr lang="de-DE" altLang="en-US">
                  <a:latin typeface="Calibri" panose="020F0502020204030204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247650" y="751205"/>
                <a:ext cx="11643995" cy="5808980"/>
              </a:xfr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8345"/>
          </a:xfrm>
        </p:spPr>
        <p:txBody>
          <a:bodyPr>
            <a:normAutofit fontScale="90000"/>
          </a:bodyPr>
          <a:p>
            <a:endParaRPr 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1"/>
          </p:nvPr>
        </p:nvPicPr>
        <p:blipFill>
          <a:blip r:embed="rId1"/>
          <a:srcRect l="28750" t="13246" r="28946" b="35054"/>
          <a:stretch>
            <a:fillRect/>
          </a:stretch>
        </p:blipFill>
        <p:spPr>
          <a:xfrm>
            <a:off x="360045" y="365125"/>
            <a:ext cx="9041130" cy="621538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graphicFrame>
        <p:nvGraphicFramePr>
          <p:cNvPr id="5" name="Content Placeholder 4"/>
          <p:cNvGraphicFramePr/>
          <p:nvPr>
            <p:ph sz="half" idx="1"/>
          </p:nvPr>
        </p:nvGraphicFramePr>
        <p:xfrm>
          <a:off x="5674360" y="1691005"/>
          <a:ext cx="6021070" cy="48634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7370"/>
                <a:gridCol w="547370"/>
                <a:gridCol w="547370"/>
                <a:gridCol w="547370"/>
                <a:gridCol w="547370"/>
                <a:gridCol w="547370"/>
                <a:gridCol w="547370"/>
                <a:gridCol w="547370"/>
                <a:gridCol w="517525"/>
                <a:gridCol w="577215"/>
                <a:gridCol w="547370"/>
              </a:tblGrid>
              <a:tr h="540385"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/>
                        <a:t>1</a:t>
                      </a:r>
                      <a:endParaRPr lang="ru-RU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/>
                        <a:t>10</a:t>
                      </a:r>
                      <a:endParaRPr lang="ru-RU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/>
                        <a:t>8</a:t>
                      </a:r>
                      <a:endParaRPr lang="ru-RU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/>
                        <a:t>5</a:t>
                      </a:r>
                      <a:endParaRPr lang="ru-RU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/>
                        <a:t>2</a:t>
                      </a:r>
                      <a:endParaRPr lang="ru-RU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/>
                        <a:t>4</a:t>
                      </a:r>
                      <a:endParaRPr lang="ru-RU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/>
                        <a:t>1</a:t>
                      </a:r>
                      <a:endParaRPr lang="ru-RU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/>
                        <a:t>19</a:t>
                      </a:r>
                      <a:endParaRPr lang="ru-RU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/>
                        <a:t>17</a:t>
                      </a:r>
                      <a:endParaRPr lang="ru-RU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/>
                        <a:t>15</a:t>
                      </a:r>
                      <a:endParaRPr lang="ru-RU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/>
                        <a:t>13</a:t>
                      </a:r>
                      <a:endParaRPr lang="ru-RU" altLang="en-US"/>
                    </a:p>
                  </a:txBody>
                  <a:tcPr/>
                </a:tc>
              </a:tr>
              <a:tr h="540385"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/>
                        <a:t>2</a:t>
                      </a:r>
                      <a:endParaRPr lang="ru-RU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/>
                        <a:t>12</a:t>
                      </a:r>
                      <a:endParaRPr lang="ru-RU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ru-RU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ru-RU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/>
                        <a:t>11</a:t>
                      </a:r>
                      <a:endParaRPr lang="ru-RU" altLang="en-US"/>
                    </a:p>
                  </a:txBody>
                  <a:tcPr/>
                </a:tc>
              </a:tr>
              <a:tr h="540385"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/>
                        <a:t>3</a:t>
                      </a:r>
                      <a:endParaRPr lang="ru-RU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/>
                        <a:t>14</a:t>
                      </a:r>
                      <a:endParaRPr lang="ru-RU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ru-RU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ru-RU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/>
                        <a:t>6</a:t>
                      </a:r>
                      <a:endParaRPr lang="ru-RU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/>
                        <a:t>9</a:t>
                      </a:r>
                      <a:endParaRPr lang="ru-RU" altLang="en-US"/>
                    </a:p>
                  </a:txBody>
                  <a:tcPr/>
                </a:tc>
              </a:tr>
              <a:tr h="540385"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/>
                        <a:t>4</a:t>
                      </a:r>
                      <a:endParaRPr lang="ru-RU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/>
                        <a:t>16</a:t>
                      </a:r>
                      <a:endParaRPr lang="ru-RU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ru-RU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ru-RU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/>
                        <a:t>3</a:t>
                      </a:r>
                      <a:endParaRPr lang="ru-RU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/>
                        <a:t>7</a:t>
                      </a:r>
                      <a:endParaRPr lang="ru-RU" altLang="en-US"/>
                    </a:p>
                  </a:txBody>
                  <a:tcPr/>
                </a:tc>
              </a:tr>
              <a:tr h="540385"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/>
                        <a:t>5</a:t>
                      </a:r>
                      <a:endParaRPr lang="ru-RU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/>
                        <a:t>18</a:t>
                      </a:r>
                      <a:endParaRPr lang="ru-RU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ru-RU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/>
                        <a:t>11</a:t>
                      </a:r>
                      <a:endParaRPr lang="ru-RU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/>
                        <a:t>5</a:t>
                      </a:r>
                      <a:endParaRPr lang="ru-RU" altLang="en-US"/>
                    </a:p>
                  </a:txBody>
                  <a:tcPr/>
                </a:tc>
              </a:tr>
              <a:tr h="540385"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/>
                        <a:t>6</a:t>
                      </a:r>
                      <a:endParaRPr lang="ru-RU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/>
                        <a:t>20</a:t>
                      </a:r>
                      <a:endParaRPr lang="ru-RU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ru-RU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/>
                        <a:t>7</a:t>
                      </a:r>
                      <a:endParaRPr lang="ru-RU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/>
                        <a:t>3</a:t>
                      </a:r>
                      <a:endParaRPr lang="ru-RU" altLang="en-US"/>
                    </a:p>
                  </a:txBody>
                  <a:tcPr/>
                </a:tc>
              </a:tr>
              <a:tr h="540385"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/>
                        <a:t>7</a:t>
                      </a:r>
                      <a:endParaRPr lang="ru-RU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/>
                        <a:t>2</a:t>
                      </a:r>
                      <a:endParaRPr lang="ru-RU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ru-RU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ru-RU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/>
                        <a:t>10</a:t>
                      </a:r>
                      <a:endParaRPr lang="ru-RU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/>
                        <a:t>1</a:t>
                      </a:r>
                      <a:endParaRPr lang="ru-RU" altLang="en-US"/>
                    </a:p>
                  </a:txBody>
                  <a:tcPr/>
                </a:tc>
              </a:tr>
              <a:tr h="540385"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/>
                        <a:t>8</a:t>
                      </a:r>
                      <a:endParaRPr lang="ru-RU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/>
                        <a:t>6</a:t>
                      </a:r>
                      <a:endParaRPr lang="ru-RU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/>
                        <a:t>4</a:t>
                      </a:r>
                      <a:endParaRPr lang="ru-RU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/>
                        <a:t>7</a:t>
                      </a:r>
                      <a:endParaRPr lang="ru-RU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/>
                        <a:t>1</a:t>
                      </a:r>
                      <a:endParaRPr lang="ru-RU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/>
                        <a:t>5</a:t>
                      </a:r>
                      <a:endParaRPr lang="ru-RU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/>
                        <a:t>8</a:t>
                      </a:r>
                      <a:endParaRPr lang="ru-RU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/>
                        <a:t>1</a:t>
                      </a:r>
                      <a:endParaRPr lang="ru-RU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/>
                        <a:t>9</a:t>
                      </a:r>
                      <a:endParaRPr lang="ru-RU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/>
                        <a:t>3</a:t>
                      </a:r>
                      <a:endParaRPr lang="ru-RU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/>
                        <a:t>20</a:t>
                      </a:r>
                      <a:endParaRPr lang="ru-RU" altLang="en-US"/>
                    </a:p>
                  </a:txBody>
                  <a:tcPr/>
                </a:tc>
              </a:tr>
              <a:tr h="540385"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/>
                        <a:t>9</a:t>
                      </a:r>
                      <a:endParaRPr lang="ru-RU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/>
                        <a:t>10</a:t>
                      </a:r>
                      <a:endParaRPr lang="ru-RU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/>
                        <a:t>11</a:t>
                      </a:r>
                      <a:endParaRPr lang="ru-RU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/>
                        <a:t>12</a:t>
                      </a:r>
                      <a:endParaRPr lang="ru-RU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/>
                        <a:t>13</a:t>
                      </a:r>
                      <a:endParaRPr lang="ru-RU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/>
                        <a:t>14</a:t>
                      </a:r>
                      <a:endParaRPr lang="ru-RU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/>
                        <a:t>15</a:t>
                      </a:r>
                      <a:endParaRPr lang="ru-RU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/>
                        <a:t>16</a:t>
                      </a:r>
                      <a:endParaRPr lang="ru-RU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/>
                        <a:t>17</a:t>
                      </a:r>
                      <a:endParaRPr lang="ru-RU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/>
                        <a:t>18</a:t>
                      </a:r>
                      <a:endParaRPr lang="ru-RU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/>
                        <a:t>19</a:t>
                      </a:r>
                      <a:endParaRPr lang="ru-RU" altLang="en-US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0" y="130810"/>
            <a:ext cx="5118735" cy="306641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graphicFrame>
        <p:nvGraphicFramePr>
          <p:cNvPr id="5" name="Content Placeholder 4"/>
          <p:cNvGraphicFramePr/>
          <p:nvPr>
            <p:ph sz="half" idx="1"/>
          </p:nvPr>
        </p:nvGraphicFramePr>
        <p:xfrm>
          <a:off x="5674360" y="1691005"/>
          <a:ext cx="6021070" cy="48634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7370"/>
                <a:gridCol w="547370"/>
                <a:gridCol w="547370"/>
                <a:gridCol w="547370"/>
                <a:gridCol w="547370"/>
                <a:gridCol w="547370"/>
                <a:gridCol w="547370"/>
                <a:gridCol w="547370"/>
                <a:gridCol w="517525"/>
                <a:gridCol w="577215"/>
                <a:gridCol w="547370"/>
              </a:tblGrid>
              <a:tr h="540385"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/>
                        <a:t>1</a:t>
                      </a:r>
                      <a:endParaRPr lang="ru-RU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/>
                        <a:t>2</a:t>
                      </a:r>
                      <a:endParaRPr lang="ru-RU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/>
                        <a:t>3</a:t>
                      </a:r>
                      <a:endParaRPr lang="ru-RU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ru-RU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ru-RU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ru-RU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ru-RU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ru-RU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ru-RU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ru-RU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ru-RU" altLang="en-US"/>
                    </a:p>
                  </a:txBody>
                  <a:tcPr/>
                </a:tc>
              </a:tr>
              <a:tr h="540385"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/>
                        <a:t>3</a:t>
                      </a:r>
                      <a:endParaRPr lang="ru-RU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/>
                        <a:t>4</a:t>
                      </a:r>
                      <a:endParaRPr lang="ru-RU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/>
                        <a:t>1</a:t>
                      </a:r>
                      <a:endParaRPr lang="ru-RU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ru-RU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ru-RU" altLang="en-US"/>
                    </a:p>
                  </a:txBody>
                  <a:tcPr/>
                </a:tc>
              </a:tr>
              <a:tr h="540385"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/>
                        <a:t>6</a:t>
                      </a:r>
                      <a:endParaRPr lang="ru-RU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/>
                        <a:t>7</a:t>
                      </a:r>
                      <a:endParaRPr lang="ru-RU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/>
                        <a:t>5</a:t>
                      </a:r>
                      <a:endParaRPr lang="ru-RU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ru-RU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ru-RU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ru-RU" altLang="en-US"/>
                    </a:p>
                  </a:txBody>
                  <a:tcPr/>
                </a:tc>
              </a:tr>
              <a:tr h="540385"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/>
                        <a:t>1</a:t>
                      </a:r>
                      <a:endParaRPr lang="ru-RU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/>
                        <a:t>3</a:t>
                      </a:r>
                      <a:endParaRPr lang="ru-RU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ru-RU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ru-RU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ru-RU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ru-RU" altLang="en-US"/>
                    </a:p>
                  </a:txBody>
                  <a:tcPr/>
                </a:tc>
              </a:tr>
              <a:tr h="540385"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/>
                        <a:t>7</a:t>
                      </a:r>
                      <a:endParaRPr lang="ru-RU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ru-RU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ru-RU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ru-RU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ru-RU" altLang="en-US"/>
                    </a:p>
                  </a:txBody>
                  <a:tcPr/>
                </a:tc>
              </a:tr>
              <a:tr h="540385">
                <a:tc>
                  <a:txBody>
                    <a:bodyPr/>
                    <a:p>
                      <a:pPr>
                        <a:buNone/>
                      </a:pPr>
                      <a:endParaRPr lang="ru-RU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ru-RU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ru-RU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ru-RU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ru-RU" altLang="en-US"/>
                    </a:p>
                  </a:txBody>
                  <a:tcPr/>
                </a:tc>
              </a:tr>
              <a:tr h="540385">
                <a:tc>
                  <a:txBody>
                    <a:bodyPr/>
                    <a:p>
                      <a:pPr>
                        <a:buNone/>
                      </a:pPr>
                      <a:endParaRPr lang="ru-RU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ru-RU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ru-RU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ru-RU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ru-RU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ru-RU" altLang="en-US"/>
                    </a:p>
                  </a:txBody>
                  <a:tcPr/>
                </a:tc>
              </a:tr>
              <a:tr h="540385">
                <a:tc>
                  <a:txBody>
                    <a:bodyPr/>
                    <a:p>
                      <a:pPr>
                        <a:buNone/>
                      </a:pPr>
                      <a:endParaRPr lang="ru-RU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ru-RU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ru-RU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ru-RU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ru-RU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ru-RU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ru-RU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ru-RU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ru-RU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ru-RU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ru-RU" altLang="en-US"/>
                    </a:p>
                  </a:txBody>
                  <a:tcPr/>
                </a:tc>
              </a:tr>
              <a:tr h="540385">
                <a:tc>
                  <a:txBody>
                    <a:bodyPr/>
                    <a:p>
                      <a:pPr>
                        <a:buNone/>
                      </a:pPr>
                      <a:endParaRPr lang="ru-RU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ru-RU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ru-RU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ru-RU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ru-RU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ru-RU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ru-RU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ru-RU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ru-RU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ru-RU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ru-RU" altLang="en-US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0" y="130810"/>
            <a:ext cx="5118735" cy="306641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p>
            <a:endParaRPr 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544195" y="157480"/>
            <a:ext cx="10701020" cy="60198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rcRect l="42998" t="45250" r="25332" b="31417"/>
          <a:stretch>
            <a:fillRect/>
          </a:stretch>
        </p:blipFill>
        <p:spPr>
          <a:xfrm>
            <a:off x="0" y="0"/>
            <a:ext cx="5661025" cy="2346325"/>
          </a:xfrm>
          <a:prstGeom prst="rect">
            <a:avLst/>
          </a:prstGeom>
        </p:spPr>
      </p:pic>
      <p:graphicFrame>
        <p:nvGraphicFramePr>
          <p:cNvPr id="5" name="Table 4"/>
          <p:cNvGraphicFramePr/>
          <p:nvPr/>
        </p:nvGraphicFramePr>
        <p:xfrm>
          <a:off x="8319135" y="98425"/>
          <a:ext cx="3756660" cy="66287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8330"/>
                <a:gridCol w="1878330"/>
              </a:tblGrid>
              <a:tr h="60261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ru-RU"/>
                        <a:t>a</a:t>
                      </a:r>
                      <a:endParaRPr lang="en-US" altLang="ru-RU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a³ mod 10 </a:t>
                      </a:r>
                      <a:endParaRPr lang="en-US"/>
                    </a:p>
                  </a:txBody>
                  <a:tcPr/>
                </a:tc>
              </a:tr>
              <a:tr h="60261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0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0</a:t>
                      </a:r>
                      <a:endParaRPr lang="en-US"/>
                    </a:p>
                  </a:txBody>
                  <a:tcPr/>
                </a:tc>
              </a:tr>
              <a:tr h="60261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1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1</a:t>
                      </a:r>
                      <a:endParaRPr lang="en-US"/>
                    </a:p>
                  </a:txBody>
                  <a:tcPr/>
                </a:tc>
              </a:tr>
              <a:tr h="60261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>
                          <a:solidFill>
                            <a:srgbClr val="FF0000"/>
                          </a:solidFill>
                        </a:rPr>
                        <a:t>2</a:t>
                      </a:r>
                      <a:endParaRPr lang="en-US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>
                          <a:solidFill>
                            <a:srgbClr val="FF0000"/>
                          </a:solidFill>
                        </a:rPr>
                        <a:t>8</a:t>
                      </a:r>
                      <a:endParaRPr lang="en-US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60261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>
                          <a:solidFill>
                            <a:srgbClr val="FF0000"/>
                          </a:solidFill>
                        </a:rPr>
                        <a:t>3</a:t>
                      </a:r>
                      <a:endParaRPr lang="en-US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>
                          <a:solidFill>
                            <a:srgbClr val="FF0000"/>
                          </a:solidFill>
                        </a:rPr>
                        <a:t>7</a:t>
                      </a:r>
                      <a:endParaRPr lang="en-US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60261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4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4</a:t>
                      </a:r>
                      <a:endParaRPr lang="en-US"/>
                    </a:p>
                  </a:txBody>
                  <a:tcPr/>
                </a:tc>
              </a:tr>
              <a:tr h="60261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5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5</a:t>
                      </a:r>
                      <a:endParaRPr lang="en-US"/>
                    </a:p>
                  </a:txBody>
                  <a:tcPr/>
                </a:tc>
              </a:tr>
              <a:tr h="60261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6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6</a:t>
                      </a:r>
                      <a:endParaRPr lang="en-US"/>
                    </a:p>
                  </a:txBody>
                  <a:tcPr/>
                </a:tc>
              </a:tr>
              <a:tr h="60261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>
                          <a:solidFill>
                            <a:srgbClr val="FF0000"/>
                          </a:solidFill>
                        </a:rPr>
                        <a:t>7</a:t>
                      </a:r>
                      <a:endParaRPr lang="en-US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>
                          <a:solidFill>
                            <a:srgbClr val="FF0000"/>
                          </a:solidFill>
                        </a:rPr>
                        <a:t>3</a:t>
                      </a:r>
                      <a:endParaRPr lang="en-US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60261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>
                          <a:solidFill>
                            <a:srgbClr val="FF0000"/>
                          </a:solidFill>
                        </a:rPr>
                        <a:t>8</a:t>
                      </a:r>
                      <a:endParaRPr lang="en-US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>
                          <a:solidFill>
                            <a:srgbClr val="FF0000"/>
                          </a:solidFill>
                        </a:rPr>
                        <a:t>2</a:t>
                      </a:r>
                      <a:endParaRPr lang="en-US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60261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9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9</a:t>
                      </a:r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0665" y="178435"/>
            <a:ext cx="11026140" cy="391795"/>
          </a:xfrm>
        </p:spPr>
        <p:txBody>
          <a:bodyPr>
            <a:normAutofit fontScale="90000"/>
          </a:bodyPr>
          <a:p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sz="half" idx="1"/>
              </p:nvPr>
            </p:nvSpPr>
            <p:spPr>
              <a:xfrm>
                <a:off x="240665" y="570230"/>
                <a:ext cx="11950700" cy="6055360"/>
              </a:xfrm>
            </p:spPr>
            <p:txBody>
              <a:bodyPr/>
              <a:p>
                <a14:m>
                  <m:oMath xmlns:m="http://schemas.openxmlformats.org/officeDocument/2006/math"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naryPr>
                      <m:sub/>
                      <m:sup/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𝑑𝑥</m:t>
                            </m:r>
                          </m:num>
                          <m:den>
                            <m:rad>
                              <m:radPr>
                                <m:ctrlPr>
                                  <a:rPr lang="en-US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</m:ctrlPr>
                              </m:radPr>
                              <m:deg>
                                <m:r>
                                  <a:rPr lang="en-US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4</m:t>
                                </m:r>
                              </m:deg>
                              <m:e>
                                <m:r>
                                  <a:rPr lang="en-US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1</m:t>
                                </m:r>
                                <m:r>
                                  <a:rPr lang="en-US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  <m:t>4</m:t>
                                    </m:r>
                                  </m:sup>
                                </m:sSup>
                              </m:e>
                            </m:rad>
                          </m:den>
                        </m:f>
                      </m:e>
                    </m:nary>
                    <m:r>
                      <a:rPr lang="en-US" i="1">
                        <a:latin typeface="Cambria Math" panose="02040503050406030204" charset="0"/>
                        <a:cs typeface="Cambria Math" panose="02040503050406030204" charset="0"/>
                      </a:rPr>
                      <m:t>=</m:t>
                    </m:r>
                  </m:oMath>
                </a14:m>
                <a:r>
                  <a:rPr lang="en-US"/>
                  <a:t> ||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𝑥</m:t>
                        </m:r>
                      </m:e>
                      <m:sup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panose="02040503050406030204" charset="0"/>
                        <a:cs typeface="Cambria Math" panose="02040503050406030204" charset="0"/>
                      </a:rPr>
                      <m:t>=</m:t>
                    </m:r>
                    <m:r>
                      <a:rPr lang="en-US" altLang="de-DE" i="1">
                        <a:latin typeface="Calibri" panose="020F0502020204030204" charset="0"/>
                        <a:cs typeface="Cambria Math" panose="02040503050406030204" charset="0"/>
                      </a:rPr>
                      <m:t>𝑢</m:t>
                    </m:r>
                    <m:r>
                      <a:rPr lang="en-US" altLang="de-DE" i="1">
                        <a:latin typeface="Calibri" panose="020F0502020204030204" charset="0"/>
                        <a:cs typeface="Cambria Math" panose="02040503050406030204" charset="0"/>
                      </a:rPr>
                      <m:t>, </m:t>
                    </m:r>
                    <m:r>
                      <a:rPr lang="en-US" altLang="de-DE" i="1">
                        <a:latin typeface="Calibri" panose="020F0502020204030204" charset="0"/>
                        <a:cs typeface="Cambria Math" panose="02040503050406030204" charset="0"/>
                      </a:rPr>
                      <m:t>𝑢</m:t>
                    </m:r>
                    <m:r>
                      <a:rPr lang="en-US" altLang="de-DE" i="1">
                        <a:latin typeface="Calibri" panose="020F0502020204030204" charset="0"/>
                        <a:cs typeface="Cambria Math" panose="02040503050406030204" charset="0"/>
                      </a:rPr>
                      <m:t>&gt;</m:t>
                    </m:r>
                    <m:r>
                      <a:rPr lang="en-US" altLang="de-DE" i="1">
                        <a:latin typeface="Calibri" panose="020F0502020204030204" charset="0"/>
                        <a:cs typeface="Cambria Math" panose="02040503050406030204" charset="0"/>
                      </a:rPr>
                      <m:t>0</m:t>
                    </m:r>
                    <m:r>
                      <a:rPr lang="en-US" altLang="de-DE" i="1">
                        <a:latin typeface="Calibri" panose="020F0502020204030204" charset="0"/>
                        <a:cs typeface="Cambria Math" panose="02040503050406030204" charset="0"/>
                      </a:rPr>
                      <m:t>, </m:t>
                    </m:r>
                    <m:r>
                      <a:rPr lang="en-US" altLang="de-DE" i="1">
                        <a:latin typeface="Calibri" panose="020F0502020204030204" charset="0"/>
                        <a:cs typeface="Cambria Math" panose="02040503050406030204" charset="0"/>
                      </a:rPr>
                      <m:t>2</m:t>
                    </m:r>
                    <m:r>
                      <a:rPr lang="en-US" altLang="de-DE" i="1">
                        <a:latin typeface="Calibri" panose="020F0502020204030204" charset="0"/>
                        <a:cs typeface="Cambria Math" panose="02040503050406030204" charset="0"/>
                      </a:rPr>
                      <m:t>𝑥𝑑𝑥</m:t>
                    </m:r>
                    <m:r>
                      <a:rPr lang="en-US" altLang="de-DE" i="1">
                        <a:latin typeface="Calibri" panose="020F0502020204030204" charset="0"/>
                        <a:cs typeface="Cambria Math" panose="02040503050406030204" charset="0"/>
                      </a:rPr>
                      <m:t>=</m:t>
                    </m:r>
                    <m:r>
                      <a:rPr lang="en-US" altLang="de-DE" i="1">
                        <a:latin typeface="Calibri" panose="020F0502020204030204" charset="0"/>
                        <a:cs typeface="Cambria Math" panose="02040503050406030204" charset="0"/>
                      </a:rPr>
                      <m:t>𝑑𝑢</m:t>
                    </m:r>
                    <m:r>
                      <a:rPr lang="en-US" altLang="de-DE" i="1">
                        <a:latin typeface="Calibri" panose="020F0502020204030204" charset="0"/>
                        <a:cs typeface="Cambria Math" panose="02040503050406030204" charset="0"/>
                      </a:rPr>
                      <m:t>,</m:t>
                    </m:r>
                    <m:r>
                      <a:rPr lang="en-US" altLang="de-DE" i="1">
                        <a:latin typeface="Calibri" panose="020F0502020204030204" charset="0"/>
                        <a:cs typeface="Cambria Math" panose="02040503050406030204" charset="0"/>
                      </a:rPr>
                      <m:t>𝑑𝑥</m:t>
                    </m:r>
                    <m:r>
                      <a:rPr lang="en-US" altLang="de-DE" i="1">
                        <a:latin typeface="Calibri" panose="020F0502020204030204" charset="0"/>
                        <a:cs typeface="Cambria Math" panose="02040503050406030204" charset="0"/>
                      </a:rPr>
                      <m:t>=</m:t>
                    </m:r>
                    <m:f>
                      <m:fPr>
                        <m:ctrlPr>
                          <a:rPr lang="en-US" altLang="de-DE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fPr>
                      <m:num>
                        <m:r>
                          <a:rPr lang="en-US" altLang="de-DE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</m:num>
                      <m:den>
                        <m:r>
                          <a:rPr lang="en-US" altLang="de-DE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2</m:t>
                        </m:r>
                        <m:rad>
                          <m:radPr>
                            <m:degHide m:val="on"/>
                            <m:ctrlPr>
                              <a:rPr lang="en-US" altLang="de-DE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de-DE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𝑢</m:t>
                            </m:r>
                          </m:e>
                        </m:rad>
                      </m:den>
                    </m:f>
                    <m:r>
                      <a:rPr lang="en-US" altLang="de-DE" i="1">
                        <a:latin typeface="Cambria Math" panose="02040503050406030204" charset="0"/>
                        <a:cs typeface="Cambria Math" panose="02040503050406030204" charset="0"/>
                      </a:rPr>
                      <m:t>||=</m:t>
                    </m:r>
                  </m:oMath>
                </a14:m>
                <a:endParaRPr lang="en-US" altLang="de-DE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endParaRPr lang="en-US" altLang="de-DE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14:m>
                  <m:oMath xmlns:m="http://schemas.openxmlformats.org/officeDocument/2006/math"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naryPr>
                      <m:sub/>
                      <m:sup/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𝑑𝑢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2</m:t>
                            </m:r>
                            <m:rad>
                              <m:radPr>
                                <m:ctrlPr>
                                  <a:rPr lang="en-US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</m:ctrlPr>
                              </m:radPr>
                              <m:deg>
                                <m:r>
                                  <a:rPr lang="en-US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4</m:t>
                                </m:r>
                              </m:deg>
                              <m:e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  <m:t>𝑢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(</m:t>
                                </m:r>
                                <m:r>
                                  <a:rPr lang="en-US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1</m:t>
                                </m:r>
                                <m:r>
                                  <a:rPr lang="en-US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  <m:t>𝑢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)</m:t>
                                </m:r>
                              </m:e>
                            </m:rad>
                          </m:den>
                        </m:f>
                      </m:e>
                    </m:nary>
                  </m:oMath>
                </a14:m>
                <a:r>
                  <a:rPr lang="de-DE" altLang="en-US">
                    <a:latin typeface="Calibri" panose="020F0502020204030204" charset="0"/>
                  </a:rPr>
                  <a:t> = ||</a:t>
                </a:r>
                <a14:m>
                  <m:oMath xmlns:m="http://schemas.openxmlformats.org/officeDocument/2006/math">
                    <m:r>
                      <a:rPr lang="en-US" altLang="de-DE" i="1">
                        <a:latin typeface="Cambria Math" panose="02040503050406030204" charset="0"/>
                        <a:cs typeface="Cambria Math" panose="02040503050406030204" charset="0"/>
                      </a:rPr>
                      <m:t>𝑡𝑔</m:t>
                    </m:r>
                    <m:r>
                      <a:rPr lang="en-US" altLang="de-DE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r>
                      <a:rPr lang="en-US" altLang="de-DE" i="1">
                        <a:latin typeface="Cambria Math" panose="02040503050406030204" charset="0"/>
                        <a:cs typeface="Cambria Math" panose="02040503050406030204" charset="0"/>
                      </a:rPr>
                      <m:t>𝛼</m:t>
                    </m:r>
                    <m:r>
                      <a:rPr lang="en-US" altLang="de-DE" i="1">
                        <a:latin typeface="Cambria Math" panose="02040503050406030204" charset="0"/>
                        <a:cs typeface="Cambria Math" panose="02040503050406030204" charset="0"/>
                      </a:rPr>
                      <m:t>)=</m:t>
                    </m:r>
                    <m:r>
                      <a:rPr lang="en-US" altLang="de-DE" i="1">
                        <a:latin typeface="Cambria Math" panose="02040503050406030204" charset="0"/>
                        <a:cs typeface="Cambria Math" panose="02040503050406030204" charset="0"/>
                      </a:rPr>
                      <m:t>𝑢</m:t>
                    </m:r>
                    <m:r>
                      <a:rPr lang="en-US" altLang="de-DE" i="1">
                        <a:latin typeface="Cambria Math" panose="02040503050406030204" charset="0"/>
                        <a:cs typeface="Cambria Math" panose="02040503050406030204" charset="0"/>
                      </a:rPr>
                      <m:t>, </m:t>
                    </m:r>
                    <m:f>
                      <m:fPr>
                        <m:ctrlPr>
                          <a:rPr lang="en-US" altLang="de-DE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fPr>
                      <m:num>
                        <m:r>
                          <a:rPr lang="en-US" altLang="de-DE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𝑑</m:t>
                        </m:r>
                        <m:r>
                          <a:rPr lang="en-US" altLang="de-DE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𝛼</m:t>
                        </m:r>
                      </m:num>
                      <m:den>
                        <m:sSup>
                          <m:sSupPr>
                            <m:ctrlPr>
                              <a:rPr lang="en-US" altLang="de-DE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sSupPr>
                          <m:e>
                            <m:r>
                              <a:rPr lang="en-US" altLang="de-DE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𝑐𝑜𝑠</m:t>
                            </m:r>
                          </m:e>
                          <m:sup>
                            <m:r>
                              <a:rPr lang="en-US" altLang="de-DE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de-DE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𝛼</m:t>
                        </m:r>
                      </m:den>
                    </m:f>
                    <m:r>
                      <a:rPr lang="en-US" altLang="de-DE" i="1">
                        <a:latin typeface="Cambria Math" panose="02040503050406030204" charset="0"/>
                        <a:cs typeface="Cambria Math" panose="02040503050406030204" charset="0"/>
                      </a:rPr>
                      <m:t>=</m:t>
                    </m:r>
                    <m:r>
                      <a:rPr lang="en-US" altLang="de-DE" i="1">
                        <a:latin typeface="Cambria Math" panose="02040503050406030204" charset="0"/>
                        <a:cs typeface="Cambria Math" panose="02040503050406030204" charset="0"/>
                      </a:rPr>
                      <m:t>𝑑𝑢</m:t>
                    </m:r>
                    <m:r>
                      <a:rPr lang="en-US" altLang="de-DE" i="1">
                        <a:latin typeface="Cambria Math" panose="02040503050406030204" charset="0"/>
                        <a:cs typeface="Cambria Math" panose="02040503050406030204" charset="0"/>
                      </a:rPr>
                      <m:t>, </m:t>
                    </m:r>
                    <m:r>
                      <a:rPr lang="en-US" altLang="de-DE" i="1">
                        <a:latin typeface="Cambria Math" panose="02040503050406030204" charset="0"/>
                        <a:cs typeface="Cambria Math" panose="02040503050406030204" charset="0"/>
                      </a:rPr>
                      <m:t>1</m:t>
                    </m:r>
                    <m:r>
                      <a:rPr lang="en-US" altLang="de-DE" i="1">
                        <a:latin typeface="Cambria Math" panose="02040503050406030204" charset="0"/>
                        <a:cs typeface="Cambria Math" panose="02040503050406030204" charset="0"/>
                      </a:rPr>
                      <m:t>+</m:t>
                    </m:r>
                    <m:sSup>
                      <m:sSupPr>
                        <m:ctrlPr>
                          <a:rPr lang="en-US" altLang="de-DE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pPr>
                      <m:e>
                        <m:r>
                          <a:rPr lang="en-US" altLang="de-DE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𝑡𝑔</m:t>
                        </m:r>
                      </m:e>
                      <m:sup>
                        <m:r>
                          <a:rPr lang="en-US" altLang="de-DE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2</m:t>
                        </m:r>
                      </m:sup>
                    </m:sSup>
                    <m:r>
                      <a:rPr lang="en-US" altLang="de-DE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r>
                      <a:rPr lang="en-US" altLang="de-DE" i="1">
                        <a:latin typeface="Cambria Math" panose="02040503050406030204" charset="0"/>
                        <a:cs typeface="Cambria Math" panose="02040503050406030204" charset="0"/>
                      </a:rPr>
                      <m:t>𝛼</m:t>
                    </m:r>
                    <m:r>
                      <a:rPr lang="en-US" altLang="de-DE" i="1">
                        <a:latin typeface="Cambria Math" panose="02040503050406030204" charset="0"/>
                        <a:cs typeface="Cambria Math" panose="02040503050406030204" charset="0"/>
                      </a:rPr>
                      <m:t>)=</m:t>
                    </m:r>
                    <m:f>
                      <m:fPr>
                        <m:ctrlPr>
                          <a:rPr lang="en-US" altLang="de-DE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fPr>
                      <m:num>
                        <m:r>
                          <a:rPr lang="en-US" altLang="de-DE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altLang="de-DE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sSupPr>
                          <m:e>
                            <m:r>
                              <a:rPr lang="en-US" altLang="de-DE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𝑐𝑜𝑠</m:t>
                            </m:r>
                          </m:e>
                          <m:sup>
                            <m:r>
                              <a:rPr lang="en-US" altLang="de-DE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de-DE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𝛼</m:t>
                        </m:r>
                      </m:den>
                    </m:f>
                    <m:r>
                      <a:rPr lang="en-US" altLang="de-DE" i="1">
                        <a:latin typeface="Cambria Math" panose="02040503050406030204" charset="0"/>
                        <a:cs typeface="Cambria Math" panose="02040503050406030204" charset="0"/>
                      </a:rPr>
                      <m:t>||=</m:t>
                    </m:r>
                  </m:oMath>
                </a14:m>
                <a:endParaRPr lang="en-US" altLang="de-DE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endParaRPr lang="de-DE" altLang="en-US">
                  <a:latin typeface="Calibri" panose="020F0502020204030204" charset="0"/>
                </a:endParaRPr>
              </a:p>
              <a:p>
                <a14:m>
                  <m:oMath xmlns:m="http://schemas.openxmlformats.org/officeDocument/2006/math"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altLang="de-DE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naryPr>
                      <m:sub/>
                      <m:sup/>
                      <m:e>
                        <m:f>
                          <m:fPr>
                            <m:ctrlPr>
                              <a:rPr lang="en-US" altLang="de-DE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fPr>
                          <m:num>
                            <m:rad>
                              <m:radPr>
                                <m:ctrlPr>
                                  <a:rPr lang="en-US" altLang="de-DE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</m:ctrlPr>
                              </m:radPr>
                              <m:deg>
                                <m:r>
                                  <a:rPr lang="en-US" altLang="de-DE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4</m:t>
                                </m:r>
                              </m:deg>
                              <m:e>
                                <m:sSup>
                                  <m:sSupPr>
                                    <m:ctrlPr>
                                      <a:rPr lang="en-US" altLang="de-DE" i="1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de-DE" i="1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  <m:t>𝑐𝑜𝑠</m:t>
                                    </m:r>
                                  </m:e>
                                  <m:sup>
                                    <m:r>
                                      <a:rPr lang="en-US" altLang="de-DE" i="1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altLang="de-DE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𝛼</m:t>
                                </m:r>
                              </m:e>
                            </m:rad>
                          </m:num>
                          <m:den>
                            <m:r>
                              <a:rPr lang="en-US" altLang="de-DE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2</m:t>
                            </m:r>
                            <m:rad>
                              <m:radPr>
                                <m:ctrlPr>
                                  <a:rPr lang="en-US" altLang="de-DE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</m:ctrlPr>
                              </m:radPr>
                              <m:deg>
                                <m:r>
                                  <a:rPr lang="en-US" altLang="de-DE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4</m:t>
                                </m:r>
                              </m:deg>
                              <m:e>
                                <m:sSup>
                                  <m:sSupPr>
                                    <m:ctrlPr>
                                      <a:rPr lang="en-US" altLang="de-DE" i="1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de-DE" i="1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  <m:t>𝑡𝑔</m:t>
                                    </m:r>
                                  </m:e>
                                  <m:sup>
                                    <m:r>
                                      <a:rPr lang="en-US" altLang="de-DE" i="1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altLang="de-DE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(</m:t>
                                </m:r>
                                <m:r>
                                  <a:rPr lang="en-US" altLang="de-DE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𝛼</m:t>
                                </m:r>
                                <m:r>
                                  <a:rPr lang="en-US" altLang="de-DE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)</m:t>
                                </m:r>
                              </m:e>
                            </m:rad>
                          </m:den>
                        </m:f>
                      </m:e>
                    </m:nary>
                    <m:f>
                      <m:fPr>
                        <m:ctrlPr>
                          <a:rPr lang="en-US" altLang="de-DE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fPr>
                      <m:num>
                        <m:r>
                          <a:rPr lang="en-US" altLang="de-DE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𝑑</m:t>
                        </m:r>
                        <m:r>
                          <a:rPr lang="en-US" altLang="de-DE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𝛼</m:t>
                        </m:r>
                      </m:num>
                      <m:den>
                        <m:sSup>
                          <m:sSupPr>
                            <m:ctrlPr>
                              <a:rPr lang="en-US" altLang="de-DE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sSupPr>
                          <m:e>
                            <m:r>
                              <a:rPr lang="en-US" altLang="de-DE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𝑐𝑜𝑠</m:t>
                            </m:r>
                          </m:e>
                          <m:sup>
                            <m:r>
                              <a:rPr lang="en-US" altLang="de-DE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de-DE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𝛼</m:t>
                        </m:r>
                      </m:den>
                    </m:f>
                    <m:r>
                      <a:rPr lang="en-US" altLang="de-DE" i="1">
                        <a:latin typeface="Cambria Math" panose="02040503050406030204" charset="0"/>
                        <a:cs typeface="Cambria Math" panose="02040503050406030204" charset="0"/>
                      </a:rPr>
                      <m:t>=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altLang="de-DE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naryPr>
                      <m:sub/>
                      <m:sup/>
                      <m:e>
                        <m:f>
                          <m:fPr>
                            <m:ctrlPr>
                              <a:rPr lang="en-US" altLang="de-DE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fPr>
                          <m:num>
                            <m:rad>
                              <m:radPr>
                                <m:ctrlPr>
                                  <a:rPr lang="en-US" altLang="de-DE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</m:ctrlPr>
                              </m:radPr>
                              <m:deg>
                                <m:r>
                                  <a:rPr lang="en-US" altLang="de-DE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4</m:t>
                                </m:r>
                              </m:deg>
                              <m:e>
                                <m:sSup>
                                  <m:sSupPr>
                                    <m:ctrlPr>
                                      <a:rPr lang="en-US" altLang="de-DE" i="1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de-DE" i="1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  <m:t>𝑐𝑜𝑠</m:t>
                                    </m:r>
                                  </m:e>
                                  <m:sup>
                                    <m:r>
                                      <a:rPr lang="en-US" altLang="de-DE" i="1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  <m:t>4</m:t>
                                    </m:r>
                                  </m:sup>
                                </m:sSup>
                                <m:r>
                                  <a:rPr lang="en-US" altLang="de-DE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𝛼</m:t>
                                </m:r>
                              </m:e>
                            </m:rad>
                          </m:num>
                          <m:den>
                            <m:r>
                              <a:rPr lang="en-US" altLang="de-DE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2</m:t>
                            </m:r>
                            <m:rad>
                              <m:radPr>
                                <m:ctrlPr>
                                  <a:rPr lang="en-US" altLang="de-DE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</m:ctrlPr>
                              </m:radPr>
                              <m:deg>
                                <m:r>
                                  <a:rPr lang="en-US" altLang="de-DE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4</m:t>
                                </m:r>
                              </m:deg>
                              <m:e>
                                <m:sSup>
                                  <m:sSupPr>
                                    <m:ctrlPr>
                                      <a:rPr lang="en-US" altLang="de-DE" i="1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de-DE" i="1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  <m:t>𝑠𝑖𝑛</m:t>
                                    </m:r>
                                  </m:e>
                                  <m:sup>
                                    <m:r>
                                      <a:rPr lang="en-US" altLang="de-DE" i="1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altLang="de-DE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𝛼</m:t>
                                </m:r>
                              </m:e>
                            </m:rad>
                          </m:den>
                        </m:f>
                      </m:e>
                    </m:nary>
                    <m:f>
                      <m:fPr>
                        <m:ctrlPr>
                          <a:rPr lang="en-US" altLang="de-DE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fPr>
                      <m:num>
                        <m:r>
                          <a:rPr lang="en-US" altLang="de-DE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𝑑</m:t>
                        </m:r>
                        <m:r>
                          <a:rPr lang="en-US" altLang="de-DE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𝛼</m:t>
                        </m:r>
                      </m:num>
                      <m:den>
                        <m:rad>
                          <m:radPr>
                            <m:ctrlPr>
                              <a:rPr lang="en-US" altLang="de-DE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radPr>
                          <m:deg>
                            <m:r>
                              <a:rPr lang="en-US" altLang="de-DE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4</m:t>
                            </m:r>
                          </m:deg>
                          <m:e>
                            <m:sSup>
                              <m:sSupPr>
                                <m:ctrlPr>
                                  <a:rPr lang="en-US" altLang="de-DE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de-DE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𝑐𝑜𝑠</m:t>
                                </m:r>
                              </m:e>
                              <m:sup>
                                <m:r>
                                  <a:rPr lang="en-US" altLang="de-DE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8</m:t>
                                </m:r>
                              </m:sup>
                            </m:sSup>
                            <m:r>
                              <a:rPr lang="en-US" altLang="de-DE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𝛼</m:t>
                            </m:r>
                          </m:e>
                        </m:rad>
                      </m:den>
                    </m:f>
                    <m:r>
                      <a:rPr lang="en-US" altLang="de-DE" i="1">
                        <a:latin typeface="Cambria Math" panose="02040503050406030204" charset="0"/>
                        <a:cs typeface="Cambria Math" panose="02040503050406030204" charset="0"/>
                      </a:rPr>
                      <m:t>=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altLang="de-DE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naryPr>
                      <m:sub/>
                      <m:sup/>
                      <m:e>
                        <m:f>
                          <m:fPr>
                            <m:ctrlPr>
                              <a:rPr lang="en-US" altLang="de-DE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fPr>
                          <m:num>
                            <m:r>
                              <a:rPr lang="en-US" altLang="de-DE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𝑑</m:t>
                            </m:r>
                            <m:r>
                              <a:rPr lang="en-US" altLang="de-DE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𝛼</m:t>
                            </m:r>
                          </m:num>
                          <m:den>
                            <m:r>
                              <a:rPr lang="en-US" altLang="de-DE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2</m:t>
                            </m:r>
                            <m:rad>
                              <m:radPr>
                                <m:degHide m:val="on"/>
                                <m:ctrlPr>
                                  <a:rPr lang="en-US" altLang="de-DE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altLang="de-DE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𝑠𝑖𝑛</m:t>
                                </m:r>
                                <m:r>
                                  <a:rPr lang="en-US" altLang="de-DE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𝛼</m:t>
                                </m:r>
                              </m:e>
                            </m:rad>
                            <m:r>
                              <a:rPr lang="en-US" altLang="de-DE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𝑐𝑜𝑠</m:t>
                            </m:r>
                            <m:r>
                              <a:rPr lang="en-US" altLang="de-DE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𝛼</m:t>
                            </m:r>
                          </m:den>
                        </m:f>
                        <m:r>
                          <a:rPr lang="en-US" altLang="de-DE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 ||</m:t>
                        </m:r>
                        <m:r>
                          <a:rPr lang="en-US" altLang="de-DE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𝑐𝑜𝑠</m:t>
                        </m:r>
                        <m:r>
                          <a:rPr lang="en-US" altLang="de-DE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𝛼</m:t>
                        </m:r>
                        <m:r>
                          <a:rPr lang="en-US" altLang="de-DE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&gt;</m:t>
                        </m:r>
                        <m:r>
                          <a:rPr lang="en-US" altLang="de-DE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0</m:t>
                        </m:r>
                        <m:r>
                          <a:rPr lang="en-US" altLang="de-DE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 </m:t>
                        </m:r>
                        <m:r>
                          <a:rPr lang="en-US" altLang="de-DE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𝑓𝑟𝑜𝑚</m:t>
                        </m:r>
                        <m:r>
                          <a:rPr lang="en-US" altLang="de-DE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 </m:t>
                        </m:r>
                        <m:r>
                          <a:rPr lang="en-US" altLang="de-DE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 </m:t>
                        </m:r>
                        <m:r>
                          <a:rPr lang="en-US" altLang="de-DE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𝑢</m:t>
                        </m:r>
                        <m:r>
                          <a:rPr lang="en-US" altLang="de-DE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&gt;</m:t>
                        </m:r>
                        <m:r>
                          <a:rPr lang="en-US" altLang="de-DE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0</m:t>
                        </m:r>
                        <m:r>
                          <a:rPr lang="en-US" altLang="de-DE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||</m:t>
                        </m:r>
                      </m:e>
                    </m:nary>
                    <m:r>
                      <a:rPr lang="en-US" altLang="de-DE" i="1">
                        <a:latin typeface="Cambria Math" panose="02040503050406030204" charset="0"/>
                        <a:cs typeface="Cambria Math" panose="02040503050406030204" charset="0"/>
                      </a:rPr>
                      <m:t>=</m:t>
                    </m:r>
                  </m:oMath>
                </a14:m>
                <a:endParaRPr lang="en-US" altLang="de-DE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endParaRPr lang="de-DE" altLang="en-US">
                  <a:latin typeface="Calibri" panose="020F0502020204030204" charset="0"/>
                </a:endParaRPr>
              </a:p>
              <a:p>
                <a14:m>
                  <m:oMath xmlns:m="http://schemas.openxmlformats.org/officeDocument/2006/math"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altLang="de-DE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naryPr>
                      <m:sub/>
                      <m:sup/>
                      <m:e>
                        <m:f>
                          <m:fPr>
                            <m:ctrlPr>
                              <a:rPr lang="en-US" altLang="de-DE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fPr>
                          <m:num>
                            <m:r>
                              <a:rPr lang="en-US" altLang="de-DE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𝑑</m:t>
                            </m:r>
                            <m:r>
                              <a:rPr lang="en-US" altLang="de-DE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𝛼</m:t>
                            </m:r>
                          </m:num>
                          <m:den>
                            <m:r>
                              <a:rPr lang="en-US" altLang="de-DE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2</m:t>
                            </m:r>
                            <m:rad>
                              <m:radPr>
                                <m:degHide m:val="on"/>
                                <m:ctrlPr>
                                  <a:rPr lang="en-US" altLang="de-DE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altLang="de-DE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𝑠𝑖𝑛</m:t>
                                </m:r>
                                <m:r>
                                  <a:rPr lang="en-US" altLang="de-DE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𝛼</m:t>
                                </m:r>
                                <m:r>
                                  <a:rPr lang="en-US" altLang="de-DE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(</m:t>
                                </m:r>
                                <m:r>
                                  <a:rPr lang="en-US" altLang="de-DE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1</m:t>
                                </m:r>
                                <m:r>
                                  <a:rPr lang="en-US" altLang="de-DE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US" altLang="de-DE" i="1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de-DE" i="1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  <m:t>𝑠𝑖𝑛</m:t>
                                    </m:r>
                                  </m:e>
                                  <m:sup>
                                    <m:r>
                                      <a:rPr lang="en-US" altLang="de-DE" i="1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altLang="de-DE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𝑎</m:t>
                                </m:r>
                                <m:r>
                                  <a:rPr lang="en-US" altLang="de-DE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)</m:t>
                                </m:r>
                              </m:e>
                            </m:rad>
                          </m:den>
                        </m:f>
                      </m:e>
                    </m:nary>
                  </m:oMath>
                </a14:m>
                <a:endParaRPr lang="de-DE" altLang="en-US">
                  <a:latin typeface="Calibri" panose="020F0502020204030204" charset="0"/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240665" y="570230"/>
                <a:ext cx="11950700" cy="6055360"/>
              </a:xfr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70" y="82550"/>
            <a:ext cx="11198225" cy="350520"/>
          </a:xfrm>
        </p:spPr>
        <p:txBody>
          <a:bodyPr>
            <a:normAutofit fontScale="90000"/>
          </a:bodyPr>
          <a:p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sz="half" idx="1"/>
              </p:nvPr>
            </p:nvSpPr>
            <p:spPr>
              <a:xfrm>
                <a:off x="77470" y="432435"/>
                <a:ext cx="12114530" cy="6339840"/>
              </a:xfrm>
            </p:spPr>
            <p:txBody>
              <a:bodyPr/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nary>
                          <m:naryPr>
                            <m:chr m:val="∑"/>
                            <m:limLoc m:val="undOvr"/>
                            <m:ctrlPr>
                              <a:rPr lang="en-US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naryPr>
                          <m:sub>
                            <m:r>
                              <a:rPr lang="en-US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𝑘</m:t>
                            </m:r>
                            <m:r>
                              <a:rPr lang="en-US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=</m:t>
                            </m:r>
                            <m:r>
                              <a:rPr lang="en-US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𝑛</m:t>
                            </m:r>
                          </m:sup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</m:ctrlPr>
                              </m:fPr>
                              <m:num>
                                <m:rad>
                                  <m:radPr>
                                    <m:ctrlPr>
                                      <a:rPr lang="en-US" i="1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</m:ctrlPr>
                                  </m:radPr>
                                  <m:deg>
                                    <m:r>
                                      <a:rPr lang="en-US" i="1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  <m:t>𝑘</m:t>
                                    </m:r>
                                  </m:deg>
                                  <m:e>
                                    <m:r>
                                      <a:rPr lang="en-US" i="1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  <m:t>𝑘</m:t>
                                    </m:r>
                                  </m:e>
                                </m:rad>
                              </m:num>
                              <m:den>
                                <m:r>
                                  <a:rPr lang="en-US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𝑘</m:t>
                                </m:r>
                              </m:den>
                            </m:f>
                          </m:e>
                        </m:nary>
                      </m:e>
                    </m:func>
                    <m:r>
                      <a:rPr lang="en-US" i="1">
                        <a:latin typeface="Cambria Math" panose="02040503050406030204" charset="0"/>
                        <a:cs typeface="Cambria Math" panose="02040503050406030204" charset="0"/>
                      </a:rPr>
                      <m:t>−</m:t>
                    </m:r>
                    <m:r>
                      <a:rPr lang="en-US" i="1">
                        <a:latin typeface="Cambria Math" panose="02040503050406030204" charset="0"/>
                        <a:cs typeface="Cambria Math" panose="02040503050406030204" charset="0"/>
                      </a:rPr>
                      <m:t>𝑙𝑛</m:t>
                    </m:r>
                    <m:r>
                      <a:rPr lang="en-US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r>
                      <a:rPr lang="en-US" i="1">
                        <a:latin typeface="Cambria Math" panose="02040503050406030204" charset="0"/>
                        <a:cs typeface="Cambria Math" panose="02040503050406030204" charset="0"/>
                      </a:rPr>
                      <m:t>𝑛</m:t>
                    </m:r>
                    <m:r>
                      <a:rPr lang="en-US" i="1">
                        <a:latin typeface="Cambria Math" panose="02040503050406030204" charset="0"/>
                        <a:cs typeface="Cambria Math" panose="02040503050406030204" charset="0"/>
                      </a:rPr>
                      <m:t>)</m:t>
                    </m:r>
                  </m:oMath>
                </a14:m>
                <a:endParaRPr lang="en-US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r>
                  <a:rPr lang="ru-RU">
                    <a:latin typeface="Calibri" panose="020F0502020204030204" charset="0"/>
                  </a:rPr>
                  <a:t>разложим </a:t>
                </a:r>
                <a14:m>
                  <m:oMath xmlns:m="http://schemas.openxmlformats.org/officeDocument/2006/math">
                    <m:rad>
                      <m:radPr>
                        <m:ctrlP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radPr>
                      <m:deg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𝑘</m:t>
                        </m:r>
                      </m:deg>
                      <m:e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𝑘</m:t>
                        </m:r>
                      </m:e>
                    </m:rad>
                  </m:oMath>
                </a14:m>
                <a:r>
                  <a:rPr lang="ru-RU">
                    <a:latin typeface="Calibri" panose="020F0502020204030204" charset="0"/>
                  </a:rPr>
                  <a:t> в ряд экспоненты</a:t>
                </a:r>
                <a:r>
                  <a:rPr lang="en-US">
                    <a:latin typeface="Calibri" panose="020F0502020204030204" charset="0"/>
                  </a:rPr>
                  <a:t>:</a:t>
                </a:r>
                <a:endParaRPr lang="ru-RU">
                  <a:latin typeface="Calibri" panose="020F0502020204030204" charset="0"/>
                </a:endParaRP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altLang="ru-RU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pPr>
                      <m:e>
                        <m:r>
                          <a:rPr lang="en-US" altLang="ru-RU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𝑒</m:t>
                        </m:r>
                      </m:e>
                      <m:sup>
                        <m:f>
                          <m:fPr>
                            <m:ctrlPr>
                              <a:rPr lang="en-US" altLang="ru-RU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fPr>
                          <m:num>
                            <m:r>
                              <a:rPr lang="en-US" altLang="ru-RU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𝑙𝑛</m:t>
                            </m:r>
                            <m:r>
                              <a:rPr lang="en-US" altLang="ru-RU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(</m:t>
                            </m:r>
                            <m:r>
                              <a:rPr lang="en-US" altLang="ru-RU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𝑘</m:t>
                            </m:r>
                            <m:r>
                              <a:rPr lang="en-US" altLang="ru-RU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)</m:t>
                            </m:r>
                          </m:num>
                          <m:den>
                            <m:r>
                              <a:rPr lang="en-US" altLang="ru-RU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𝑘</m:t>
                            </m:r>
                          </m:den>
                        </m:f>
                      </m:sup>
                    </m:sSup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=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1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+</m:t>
                    </m:r>
                    <m:f>
                      <m:fPr>
                        <m:ctrlPr>
                          <a:rPr lang="en-US" altLang="ru-RU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fPr>
                      <m:num>
                        <m:r>
                          <a:rPr lang="en-US" altLang="ru-RU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𝑙𝑛</m:t>
                        </m:r>
                        <m:r>
                          <a:rPr lang="en-US" altLang="ru-RU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(</m:t>
                        </m:r>
                        <m:r>
                          <a:rPr lang="en-US" altLang="ru-RU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𝑘</m:t>
                        </m:r>
                        <m:r>
                          <a:rPr lang="en-US" altLang="ru-RU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)</m:t>
                        </m:r>
                      </m:num>
                      <m:den>
                        <m:r>
                          <a:rPr lang="en-US" altLang="ru-RU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𝑘</m:t>
                        </m:r>
                      </m:den>
                    </m:f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+</m:t>
                    </m:r>
                    <m:f>
                      <m:fPr>
                        <m:ctrlPr>
                          <a:rPr lang="en-US" altLang="ru-RU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fPr>
                      <m:num>
                        <m:r>
                          <a:rPr lang="en-US" altLang="ru-RU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</m:num>
                      <m:den>
                        <m:r>
                          <a:rPr lang="en-US" altLang="ru-RU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altLang="ru-RU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ru-RU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ru-RU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ru-RU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𝑙𝑛</m:t>
                                </m:r>
                                <m:r>
                                  <a:rPr lang="en-US" altLang="ru-RU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(</m:t>
                                </m:r>
                                <m:r>
                                  <a:rPr lang="en-US" altLang="ru-RU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𝑘</m:t>
                                </m:r>
                                <m:r>
                                  <a:rPr lang="en-US" altLang="ru-RU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)</m:t>
                                </m:r>
                              </m:num>
                              <m:den>
                                <m:r>
                                  <a:rPr lang="en-US" altLang="ru-RU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𝑘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altLang="ru-RU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2</m:t>
                        </m:r>
                      </m:sup>
                    </m:sSup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+</m:t>
                    </m:r>
                    <m:f>
                      <m:fPr>
                        <m:ctrlPr>
                          <a:rPr lang="en-US" altLang="ru-RU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fPr>
                      <m:num>
                        <m:r>
                          <a:rPr lang="en-US" altLang="ru-RU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</m:num>
                      <m:den>
                        <m:r>
                          <a:rPr lang="en-US" altLang="ru-RU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3</m:t>
                        </m:r>
                        <m:r>
                          <a:rPr lang="en-US" altLang="ru-RU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!</m:t>
                        </m:r>
                      </m:den>
                    </m:f>
                    <m:sSup>
                      <m:sSupPr>
                        <m:ctrlPr>
                          <a:rPr lang="en-US" altLang="ru-RU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ru-RU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ru-RU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ru-RU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𝑙𝑛</m:t>
                                </m:r>
                                <m:r>
                                  <a:rPr lang="en-US" altLang="ru-RU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(</m:t>
                                </m:r>
                                <m:r>
                                  <a:rPr lang="en-US" altLang="ru-RU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𝑘</m:t>
                                </m:r>
                                <m:r>
                                  <a:rPr lang="en-US" altLang="ru-RU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)</m:t>
                                </m:r>
                              </m:num>
                              <m:den>
                                <m:r>
                                  <a:rPr lang="en-US" altLang="ru-RU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𝑘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altLang="ru-RU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3</m:t>
                        </m:r>
                      </m:sup>
                    </m:sSup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+</m:t>
                    </m:r>
                    <m:f>
                      <m:fPr>
                        <m:ctrlPr>
                          <a:rPr lang="en-US" altLang="ru-RU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fPr>
                      <m:num>
                        <m:r>
                          <a:rPr lang="en-US" altLang="ru-RU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</m:num>
                      <m:den>
                        <m:r>
                          <a:rPr lang="en-US" altLang="ru-RU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4</m:t>
                        </m:r>
                        <m:r>
                          <a:rPr lang="en-US" altLang="ru-RU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!</m:t>
                        </m:r>
                      </m:den>
                    </m:f>
                    <m:sSup>
                      <m:sSupPr>
                        <m:ctrlPr>
                          <a:rPr lang="en-US" altLang="ru-RU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ru-RU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ru-RU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ru-RU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𝑙𝑛</m:t>
                                </m:r>
                                <m:r>
                                  <a:rPr lang="en-US" altLang="ru-RU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(</m:t>
                                </m:r>
                                <m:r>
                                  <a:rPr lang="en-US" altLang="ru-RU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𝑘</m:t>
                                </m:r>
                                <m:r>
                                  <a:rPr lang="en-US" altLang="ru-RU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)</m:t>
                                </m:r>
                              </m:num>
                              <m:den>
                                <m:r>
                                  <a:rPr lang="en-US" altLang="ru-RU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𝑘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altLang="ru-RU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4</m:t>
                        </m:r>
                      </m:sup>
                    </m:sSup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+...</m:t>
                    </m:r>
                  </m:oMath>
                </a14:m>
                <a:endParaRPr lang="en-US" altLang="ru-RU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lvl="1"/>
                <a14:m>
                  <m:oMath xmlns:m="http://schemas.openxmlformats.org/officeDocument/2006/math">
                    <m:nary>
                      <m:naryPr>
                        <m:chr m:val="∑"/>
                        <m:limLoc m:val="undOvr"/>
                        <m:subHide m:val="on"/>
                        <m:supHide m:val="on"/>
                        <m:ctrlPr>
                          <a:rPr lang="en-US" altLang="ru-RU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altLang="ru-RU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...</m:t>
                        </m:r>
                      </m:e>
                    </m:nary>
                    <m:f>
                      <m:fPr>
                        <m:ctrlPr>
                          <a:rPr lang="en-US" altLang="ru-RU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ru-RU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sSupPr>
                          <m:e>
                            <m:r>
                              <a:rPr lang="en-US" altLang="ru-RU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𝑒</m:t>
                            </m:r>
                          </m:e>
                          <m:sup>
                            <m:f>
                              <m:fPr>
                                <m:ctrlPr>
                                  <a:rPr lang="en-US" altLang="ru-RU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ru-RU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𝑙𝑛</m:t>
                                </m:r>
                                <m:r>
                                  <a:rPr lang="en-US" altLang="ru-RU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(</m:t>
                                </m:r>
                                <m:r>
                                  <a:rPr lang="en-US" altLang="ru-RU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𝑘</m:t>
                                </m:r>
                                <m:r>
                                  <a:rPr lang="en-US" altLang="ru-RU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)</m:t>
                                </m:r>
                              </m:num>
                              <m:den>
                                <m:r>
                                  <a:rPr lang="en-US" altLang="ru-RU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𝑘</m:t>
                                </m:r>
                              </m:den>
                            </m:f>
                          </m:sup>
                        </m:sSup>
                      </m:num>
                      <m:den>
                        <m:r>
                          <a:rPr lang="en-US" altLang="ru-RU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𝑘</m:t>
                        </m:r>
                      </m:den>
                    </m:f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=</m:t>
                    </m:r>
                    <m:nary>
                      <m:naryPr>
                        <m:chr m:val="∑"/>
                        <m:limLoc m:val="undOvr"/>
                        <m:subHide m:val="on"/>
                        <m:supHide m:val="on"/>
                        <m:ctrlPr>
                          <a:rPr lang="en-US" altLang="ru-RU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altLang="ru-RU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...</m:t>
                        </m:r>
                      </m:e>
                    </m:nary>
                    <m:f>
                      <m:fPr>
                        <m:ctrlPr>
                          <a:rPr lang="en-US" altLang="ru-RU" i="1">
                            <a:solidFill>
                              <a:srgbClr val="FF0000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fPr>
                      <m:num>
                        <m:r>
                          <a:rPr lang="en-US" altLang="ru-RU" i="1">
                            <a:solidFill>
                              <a:srgbClr val="FF0000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</m:num>
                      <m:den>
                        <m:r>
                          <a:rPr lang="en-US" altLang="ru-RU" i="1">
                            <a:solidFill>
                              <a:srgbClr val="FF0000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𝑘</m:t>
                        </m:r>
                      </m:den>
                    </m:f>
                    <m:r>
                      <a:rPr lang="en-US" altLang="ru-RU" i="1">
                        <a:solidFill>
                          <a:srgbClr val="FF0000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+</m:t>
                    </m:r>
                    <m:f>
                      <m:fPr>
                        <m:ctrlPr>
                          <a:rPr lang="en-US" altLang="ru-RU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fPr>
                      <m:num>
                        <m:r>
                          <a:rPr lang="en-US" altLang="ru-RU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𝑙𝑛</m:t>
                        </m:r>
                        <m:r>
                          <a:rPr lang="en-US" altLang="ru-RU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(</m:t>
                        </m:r>
                        <m:r>
                          <a:rPr lang="en-US" altLang="ru-RU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𝑘</m:t>
                        </m:r>
                        <m:r>
                          <a:rPr lang="en-US" altLang="ru-RU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)</m:t>
                        </m:r>
                      </m:num>
                      <m:den>
                        <m:sSup>
                          <m:sSupPr>
                            <m:ctrlPr>
                              <a:rPr lang="en-US" altLang="ru-RU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sSupPr>
                          <m:e>
                            <m:r>
                              <a:rPr lang="en-US" altLang="ru-RU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US" altLang="ru-RU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+</m:t>
                    </m:r>
                    <m:f>
                      <m:fPr>
                        <m:ctrlPr>
                          <a:rPr lang="en-US" altLang="ru-RU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fPr>
                      <m:num>
                        <m:r>
                          <a:rPr lang="en-US" altLang="ru-RU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</m:num>
                      <m:den>
                        <m:r>
                          <a:rPr lang="en-US" altLang="ru-RU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2</m:t>
                        </m:r>
                        <m:r>
                          <a:rPr lang="en-US" altLang="ru-RU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𝑘</m:t>
                        </m:r>
                      </m:den>
                    </m:f>
                    <m:sSup>
                      <m:sSupPr>
                        <m:ctrlPr>
                          <a:rPr lang="en-US" altLang="ru-RU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ru-RU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ru-RU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ru-RU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𝑙𝑛</m:t>
                                </m:r>
                                <m:r>
                                  <a:rPr lang="en-US" altLang="ru-RU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(</m:t>
                                </m:r>
                                <m:r>
                                  <a:rPr lang="en-US" altLang="ru-RU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𝑘</m:t>
                                </m:r>
                                <m:r>
                                  <a:rPr lang="en-US" altLang="ru-RU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)</m:t>
                                </m:r>
                              </m:num>
                              <m:den>
                                <m:r>
                                  <a:rPr lang="en-US" altLang="ru-RU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𝑘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altLang="ru-RU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2</m:t>
                        </m:r>
                      </m:sup>
                    </m:sSup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+</m:t>
                    </m:r>
                    <m:f>
                      <m:fPr>
                        <m:ctrlPr>
                          <a:rPr lang="en-US" altLang="ru-RU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fPr>
                      <m:num>
                        <m:r>
                          <a:rPr lang="en-US" altLang="ru-RU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</m:num>
                      <m:den>
                        <m:r>
                          <a:rPr lang="en-US" altLang="ru-RU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3</m:t>
                        </m:r>
                        <m:r>
                          <a:rPr lang="en-US" altLang="ru-RU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!</m:t>
                        </m:r>
                        <m:r>
                          <a:rPr lang="en-US" altLang="ru-RU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𝑘</m:t>
                        </m:r>
                      </m:den>
                    </m:f>
                    <m:sSup>
                      <m:sSupPr>
                        <m:ctrlPr>
                          <a:rPr lang="en-US" altLang="ru-RU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ru-RU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ru-RU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ru-RU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𝑙𝑛</m:t>
                                </m:r>
                                <m:r>
                                  <a:rPr lang="en-US" altLang="ru-RU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(</m:t>
                                </m:r>
                                <m:r>
                                  <a:rPr lang="en-US" altLang="ru-RU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𝑘</m:t>
                                </m:r>
                                <m:r>
                                  <a:rPr lang="en-US" altLang="ru-RU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)</m:t>
                                </m:r>
                              </m:num>
                              <m:den>
                                <m:r>
                                  <a:rPr lang="en-US" altLang="ru-RU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𝑘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altLang="ru-RU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3</m:t>
                        </m:r>
                      </m:sup>
                    </m:sSup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+</m:t>
                    </m:r>
                    <m:f>
                      <m:fPr>
                        <m:ctrlPr>
                          <a:rPr lang="en-US" altLang="ru-RU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fPr>
                      <m:num>
                        <m:r>
                          <a:rPr lang="en-US" altLang="ru-RU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</m:num>
                      <m:den>
                        <m:r>
                          <a:rPr lang="en-US" altLang="ru-RU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4</m:t>
                        </m:r>
                        <m:r>
                          <a:rPr lang="en-US" altLang="ru-RU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!</m:t>
                        </m:r>
                        <m:r>
                          <a:rPr lang="en-US" altLang="ru-RU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𝑘</m:t>
                        </m:r>
                      </m:den>
                    </m:f>
                    <m:sSup>
                      <m:sSupPr>
                        <m:ctrlPr>
                          <a:rPr lang="en-US" altLang="ru-RU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ru-RU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ru-RU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ru-RU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𝑙𝑛</m:t>
                                </m:r>
                                <m:r>
                                  <a:rPr lang="en-US" altLang="ru-RU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(</m:t>
                                </m:r>
                                <m:r>
                                  <a:rPr lang="en-US" altLang="ru-RU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𝑘</m:t>
                                </m:r>
                                <m:r>
                                  <a:rPr lang="en-US" altLang="ru-RU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)</m:t>
                                </m:r>
                              </m:num>
                              <m:den>
                                <m:r>
                                  <a:rPr lang="en-US" altLang="ru-RU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𝑘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altLang="ru-RU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4</m:t>
                        </m:r>
                      </m:sup>
                    </m:sSup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+...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−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𝑙𝑛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𝑛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)</m:t>
                    </m:r>
                  </m:oMath>
                </a14:m>
                <a:endParaRPr lang="en-US" altLang="ru-RU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lvl="1"/>
                <a14:m>
                  <m:oMath xmlns:m="http://schemas.openxmlformats.org/officeDocument/2006/math">
                    <m:nary>
                      <m:naryPr>
                        <m:chr m:val="∑"/>
                        <m:limLoc m:val="undOvr"/>
                        <m:subHide m:val="on"/>
                        <m:supHide m:val="on"/>
                        <m:ctrlPr>
                          <a:rPr lang="en-US" altLang="ru-RU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altLang="ru-RU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...</m:t>
                        </m:r>
                      </m:e>
                    </m:nary>
                    <m:f>
                      <m:fPr>
                        <m:ctrlPr>
                          <a:rPr lang="en-US" altLang="ru-RU" i="1">
                            <a:solidFill>
                              <a:srgbClr val="FF0000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fPr>
                      <m:num>
                        <m:r>
                          <a:rPr lang="en-US" altLang="ru-RU" i="1">
                            <a:solidFill>
                              <a:srgbClr val="FF0000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</m:num>
                      <m:den>
                        <m:r>
                          <a:rPr lang="en-US" altLang="ru-RU" i="1">
                            <a:solidFill>
                              <a:srgbClr val="FF0000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𝑘</m:t>
                        </m:r>
                      </m:den>
                    </m:f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−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𝑙𝑛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𝑛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)=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𝛾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 (</m:t>
                    </m:r>
                    <m:r>
                      <a:rPr lang="en-US" altLang="ru-RU" i="1">
                        <a:solidFill>
                          <a:srgbClr val="FF0000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эйлера</m:t>
                    </m:r>
                    <m:r>
                      <a:rPr lang="en-US" altLang="ru-RU" i="1">
                        <a:solidFill>
                          <a:srgbClr val="FF0000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−</m:t>
                    </m:r>
                    <m:r>
                      <a:rPr lang="en-US" altLang="ru-RU" i="1">
                        <a:solidFill>
                          <a:srgbClr val="FF0000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 макерони)</m:t>
                    </m:r>
                  </m:oMath>
                </a14:m>
                <a:endParaRPr lang="en-US" altLang="ru-RU" i="1">
                  <a:solidFill>
                    <a:srgbClr val="FF0000"/>
                  </a:solidFill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r>
                  <a:rPr lang="ru-RU" altLang="en-US" i="1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остаток</a:t>
                </a:r>
                <a:r>
                  <a:rPr lang="en-US" altLang="en-US" i="1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:</a:t>
                </a:r>
                <a:endParaRPr lang="en-US" altLang="ru-RU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altLang="ru-RU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fPr>
                      <m:num>
                        <m:r>
                          <a:rPr lang="en-US" altLang="ru-RU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𝑙𝑛</m:t>
                        </m:r>
                        <m:r>
                          <a:rPr lang="en-US" altLang="ru-RU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(</m:t>
                        </m:r>
                        <m:r>
                          <a:rPr lang="en-US" altLang="ru-RU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𝑘</m:t>
                        </m:r>
                        <m:r>
                          <a:rPr lang="en-US" altLang="ru-RU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)</m:t>
                        </m:r>
                      </m:num>
                      <m:den>
                        <m:sSup>
                          <m:sSupPr>
                            <m:ctrlPr>
                              <a:rPr lang="en-US" altLang="ru-RU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sSupPr>
                          <m:e>
                            <m:r>
                              <a:rPr lang="en-US" altLang="ru-RU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US" altLang="ru-RU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+</m:t>
                    </m:r>
                    <m:f>
                      <m:fPr>
                        <m:ctrlPr>
                          <a:rPr lang="en-US" altLang="ru-RU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fPr>
                      <m:num>
                        <m:r>
                          <a:rPr lang="en-US" altLang="ru-RU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</m:num>
                      <m:den>
                        <m:r>
                          <a:rPr lang="en-US" altLang="ru-RU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2</m:t>
                        </m:r>
                        <m:r>
                          <a:rPr lang="en-US" altLang="ru-RU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𝑘</m:t>
                        </m:r>
                      </m:den>
                    </m:f>
                    <m:sSup>
                      <m:sSupPr>
                        <m:ctrlPr>
                          <a:rPr lang="en-US" altLang="ru-RU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ru-RU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ru-RU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ru-RU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𝑙𝑛</m:t>
                                </m:r>
                                <m:r>
                                  <a:rPr lang="en-US" altLang="ru-RU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(</m:t>
                                </m:r>
                                <m:r>
                                  <a:rPr lang="en-US" altLang="ru-RU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𝑘</m:t>
                                </m:r>
                                <m:r>
                                  <a:rPr lang="en-US" altLang="ru-RU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)</m:t>
                                </m:r>
                              </m:num>
                              <m:den>
                                <m:r>
                                  <a:rPr lang="en-US" altLang="ru-RU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𝑘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altLang="ru-RU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2</m:t>
                        </m:r>
                      </m:sup>
                    </m:sSup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+</m:t>
                    </m:r>
                    <m:f>
                      <m:fPr>
                        <m:ctrlPr>
                          <a:rPr lang="en-US" altLang="ru-RU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fPr>
                      <m:num>
                        <m:r>
                          <a:rPr lang="en-US" altLang="ru-RU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</m:num>
                      <m:den>
                        <m:r>
                          <a:rPr lang="en-US" altLang="ru-RU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3</m:t>
                        </m:r>
                        <m:r>
                          <a:rPr lang="en-US" altLang="ru-RU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!</m:t>
                        </m:r>
                        <m:r>
                          <a:rPr lang="en-US" altLang="ru-RU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𝑘</m:t>
                        </m:r>
                      </m:den>
                    </m:f>
                    <m:sSup>
                      <m:sSupPr>
                        <m:ctrlPr>
                          <a:rPr lang="en-US" altLang="ru-RU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ru-RU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ru-RU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ru-RU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𝑙𝑛</m:t>
                                </m:r>
                                <m:r>
                                  <a:rPr lang="en-US" altLang="ru-RU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(</m:t>
                                </m:r>
                                <m:r>
                                  <a:rPr lang="en-US" altLang="ru-RU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𝑘</m:t>
                                </m:r>
                                <m:r>
                                  <a:rPr lang="en-US" altLang="ru-RU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)</m:t>
                                </m:r>
                              </m:num>
                              <m:den>
                                <m:r>
                                  <a:rPr lang="en-US" altLang="ru-RU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𝑘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altLang="ru-RU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3</m:t>
                        </m:r>
                      </m:sup>
                    </m:sSup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+</m:t>
                    </m:r>
                    <m:f>
                      <m:fPr>
                        <m:ctrlPr>
                          <a:rPr lang="en-US" altLang="ru-RU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fPr>
                      <m:num>
                        <m:r>
                          <a:rPr lang="en-US" altLang="ru-RU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</m:num>
                      <m:den>
                        <m:r>
                          <a:rPr lang="en-US" altLang="ru-RU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4</m:t>
                        </m:r>
                        <m:r>
                          <a:rPr lang="en-US" altLang="ru-RU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!</m:t>
                        </m:r>
                        <m:r>
                          <a:rPr lang="en-US" altLang="ru-RU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𝑘</m:t>
                        </m:r>
                      </m:den>
                    </m:f>
                    <m:sSup>
                      <m:sSupPr>
                        <m:ctrlPr>
                          <a:rPr lang="en-US" altLang="ru-RU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ru-RU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ru-RU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ru-RU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𝑙𝑛</m:t>
                                </m:r>
                                <m:r>
                                  <a:rPr lang="en-US" altLang="ru-RU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(</m:t>
                                </m:r>
                                <m:r>
                                  <a:rPr lang="en-US" altLang="ru-RU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𝑘</m:t>
                                </m:r>
                                <m:r>
                                  <a:rPr lang="en-US" altLang="ru-RU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)</m:t>
                                </m:r>
                              </m:num>
                              <m:den>
                                <m:r>
                                  <a:rPr lang="en-US" altLang="ru-RU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𝑘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altLang="ru-RU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4</m:t>
                        </m:r>
                      </m:sup>
                    </m:sSup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+...</m:t>
                    </m:r>
                  </m:oMath>
                </a14:m>
                <a:endParaRPr lang="ru-RU">
                  <a:latin typeface="Calibri" panose="020F0502020204030204" charset="0"/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77470" y="432435"/>
                <a:ext cx="12114530" cy="6339840"/>
              </a:xfr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0015" y="110490"/>
            <a:ext cx="11218545" cy="592455"/>
          </a:xfrm>
        </p:spPr>
        <p:txBody>
          <a:bodyPr>
            <a:normAutofit fontScale="90000"/>
          </a:bodyPr>
          <a:p>
            <a:r>
              <a:rPr lang="en-US"/>
              <a:t>find dy/dx </a:t>
            </a:r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sz="half" idx="1"/>
              </p:nvPr>
            </p:nvSpPr>
            <p:spPr>
              <a:xfrm>
                <a:off x="119380" y="552450"/>
                <a:ext cx="11948795" cy="6228715"/>
              </a:xfrm>
            </p:spPr>
            <p:txBody>
              <a:bodyPr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𝑦</m:t>
                        </m:r>
                      </m:e>
                      <m:sup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3</m:t>
                        </m:r>
                      </m:sup>
                    </m:sSup>
                    <m:r>
                      <a:rPr lang="en-US" i="1">
                        <a:latin typeface="Cambria Math" panose="02040503050406030204" charset="0"/>
                        <a:cs typeface="Cambria Math" panose="02040503050406030204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𝑦</m:t>
                        </m:r>
                      </m:num>
                      <m:den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𝑦</m:t>
                        </m:r>
                      </m:den>
                    </m:f>
                  </m:oMath>
                </a14:m>
                <a:endParaRPr lang="en-US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charset="0"/>
                        <a:cs typeface="Cambria Math" panose="02040503050406030204" charset="0"/>
                      </a:rPr>
                      <m:t>𝑑𝑖𝑓𝑓𝑒𝑟𝑒𝑛𝑡𝑖𝑎𝑡𝑒</m:t>
                    </m:r>
                    <m:r>
                      <a:rPr lang="en-US" i="1">
                        <a:latin typeface="Cambria Math" panose="02040503050406030204" charset="0"/>
                        <a:cs typeface="Cambria Math" panose="02040503050406030204" charset="0"/>
                      </a:rPr>
                      <m:t> </m:t>
                    </m:r>
                    <m:r>
                      <a:rPr lang="en-US" i="1">
                        <a:latin typeface="Cambria Math" panose="02040503050406030204" charset="0"/>
                        <a:cs typeface="Cambria Math" panose="02040503050406030204" charset="0"/>
                      </a:rPr>
                      <m:t>𝑓𝑜𝑟</m:t>
                    </m:r>
                    <m:r>
                      <a:rPr lang="en-US" i="1">
                        <a:latin typeface="Cambria Math" panose="02040503050406030204" charset="0"/>
                        <a:cs typeface="Cambria Math" panose="02040503050406030204" charset="0"/>
                      </a:rPr>
                      <m:t> </m:t>
                    </m:r>
                    <m:r>
                      <a:rPr lang="en-US" i="1">
                        <a:latin typeface="Cambria Math" panose="02040503050406030204" charset="0"/>
                        <a:cs typeface="Cambria Math" panose="02040503050406030204" charset="0"/>
                      </a:rPr>
                      <m:t>𝑥</m:t>
                    </m:r>
                    <m:r>
                      <a:rPr lang="en-US" i="1">
                        <a:latin typeface="Cambria Math" panose="02040503050406030204" charset="0"/>
                        <a:cs typeface="Cambria Math" panose="02040503050406030204" charset="0"/>
                      </a:rPr>
                      <m:t> </m:t>
                    </m:r>
                    <m:r>
                      <a:rPr lang="en-US" i="1">
                        <a:latin typeface="Cambria Math" panose="02040503050406030204" charset="0"/>
                        <a:cs typeface="Cambria Math" panose="02040503050406030204" charset="0"/>
                      </a:rPr>
                      <m:t>𝑎𝑛𝑑</m:t>
                    </m:r>
                    <m:r>
                      <a:rPr lang="en-US" i="1">
                        <a:latin typeface="Cambria Math" panose="02040503050406030204" charset="0"/>
                        <a:cs typeface="Cambria Math" panose="02040503050406030204" charset="0"/>
                      </a:rPr>
                      <m:t> </m:t>
                    </m:r>
                    <m:r>
                      <a:rPr lang="en-US" i="1">
                        <a:latin typeface="Cambria Math" panose="02040503050406030204" charset="0"/>
                        <a:cs typeface="Cambria Math" panose="02040503050406030204" charset="0"/>
                      </a:rPr>
                      <m:t>𝑦</m:t>
                    </m:r>
                    <m:r>
                      <a:rPr lang="en-US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r>
                      <a:rPr lang="en-US" i="1">
                        <a:latin typeface="Cambria Math" panose="02040503050406030204" charset="0"/>
                        <a:cs typeface="Cambria Math" panose="02040503050406030204" charset="0"/>
                      </a:rPr>
                      <m:t>𝑥</m:t>
                    </m:r>
                    <m:r>
                      <a:rPr lang="en-US" i="1">
                        <a:latin typeface="Cambria Math" panose="02040503050406030204" charset="0"/>
                        <a:cs typeface="Cambria Math" panose="02040503050406030204" charset="0"/>
                      </a:rPr>
                      <m:t>):</m:t>
                    </m:r>
                  </m:oMath>
                </a14:m>
                <a:endParaRPr lang="en-US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charset="0"/>
                        <a:cs typeface="Cambria Math" panose="02040503050406030204" charset="0"/>
                      </a:rPr>
                      <m:t>3</m:t>
                    </m:r>
                    <m:sSup>
                      <m:sSupPr>
                        <m:ctrlP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𝑦</m:t>
                        </m:r>
                      </m:e>
                      <m:sup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panose="02040503050406030204" charset="0"/>
                        <a:cs typeface="Cambria Math" panose="02040503050406030204" charset="0"/>
                      </a:rPr>
                      <m:t>𝑦</m:t>
                    </m:r>
                    <m:r>
                      <a:rPr lang="en-US" i="1">
                        <a:latin typeface="Cambria Math" panose="02040503050406030204" charset="0"/>
                        <a:cs typeface="Cambria Math" panose="02040503050406030204" charset="0"/>
                      </a:rPr>
                      <m:t>’=</m:t>
                    </m:r>
                    <m:f>
                      <m:fPr>
                        <m:ctrlP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𝑥</m:t>
                            </m:r>
                            <m:r>
                              <a:rPr lang="en-US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𝑦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’(</m:t>
                        </m:r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)</m:t>
                        </m:r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)’(</m:t>
                        </m:r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)</m:t>
                        </m:r>
                      </m:num>
                      <m:den>
                        <m:sSup>
                          <m:sSupPr>
                            <m:ctrlPr>
                              <a:rPr lang="en-US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𝑥</m:t>
                                </m:r>
                                <m:r>
                                  <a:rPr lang="en-US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+</m:t>
                                </m:r>
                                <m:r>
                                  <a:rPr lang="en-US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𝑦</m:t>
                                </m:r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i="1">
                        <a:latin typeface="Cambria Math" panose="02040503050406030204" charset="0"/>
                        <a:cs typeface="Cambria Math" panose="02040503050406030204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’)(</m:t>
                        </m:r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)</m:t>
                        </m:r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‘)(</m:t>
                        </m:r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)</m:t>
                        </m:r>
                      </m:num>
                      <m:den>
                        <m:sSup>
                          <m:sSupPr>
                            <m:ctrlPr>
                              <a:rPr lang="en-US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𝑥</m:t>
                                </m:r>
                                <m:r>
                                  <a:rPr lang="en-US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+</m:t>
                                </m:r>
                                <m:r>
                                  <a:rPr lang="en-US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𝑦</m:t>
                                </m:r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i="1">
                        <a:latin typeface="Cambria Math" panose="02040503050406030204" charset="0"/>
                        <a:cs typeface="Cambria Math" panose="02040503050406030204" charset="0"/>
                      </a:rPr>
                      <m:t>=</m:t>
                    </m:r>
                    <m:r>
                      <a:rPr lang="en-US" i="1">
                        <a:latin typeface="Cambria Math" panose="02040503050406030204" charset="0"/>
                        <a:cs typeface="Cambria Math" panose="02040503050406030204" charset="0"/>
                      </a:rPr>
                      <m:t>−</m:t>
                    </m:r>
                    <m:f>
                      <m:fPr>
                        <m:ctrlP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𝑥</m:t>
                        </m:r>
                        <m:r>
                          <a:rPr lang="en-US" i="1">
                            <a:solidFill>
                              <a:srgbClr val="00B0F0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+</m:t>
                        </m:r>
                        <m:r>
                          <a:rPr lang="en-US" i="1">
                            <a:solidFill>
                              <a:srgbClr val="00B0F0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𝑦</m:t>
                        </m:r>
                        <m:r>
                          <a:rPr lang="en-US" i="1">
                            <a:solidFill>
                              <a:srgbClr val="00B0F0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−</m:t>
                        </m:r>
                        <m:r>
                          <a:rPr lang="en-US" i="1">
                            <a:solidFill>
                              <a:srgbClr val="00B0F0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𝑦</m:t>
                        </m:r>
                        <m:r>
                          <a:rPr lang="en-US" i="1">
                            <a:solidFill>
                              <a:srgbClr val="00B0F0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’</m:t>
                        </m:r>
                        <m:r>
                          <a:rPr lang="en-US" i="1">
                            <a:solidFill>
                              <a:srgbClr val="00B0F0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𝑥</m:t>
                        </m:r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−</m:t>
                        </m:r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𝑦𝑦</m:t>
                        </m:r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’</m:t>
                        </m:r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−</m:t>
                        </m:r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𝑥</m:t>
                        </m:r>
                        <m:r>
                          <a:rPr lang="en-US" i="1">
                            <a:solidFill>
                              <a:srgbClr val="00B0F0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+</m:t>
                        </m:r>
                        <m:r>
                          <a:rPr lang="en-US" i="1">
                            <a:solidFill>
                              <a:srgbClr val="00B0F0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𝑦</m:t>
                        </m:r>
                        <m:r>
                          <a:rPr lang="en-US" i="1">
                            <a:solidFill>
                              <a:srgbClr val="00B0F0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−</m:t>
                        </m:r>
                        <m:r>
                          <a:rPr lang="en-US" i="1">
                            <a:solidFill>
                              <a:srgbClr val="00B0F0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𝑦</m:t>
                        </m:r>
                        <m:r>
                          <a:rPr lang="en-US" i="1">
                            <a:solidFill>
                              <a:srgbClr val="00B0F0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’</m:t>
                        </m:r>
                        <m:r>
                          <a:rPr lang="en-US" i="1">
                            <a:solidFill>
                              <a:srgbClr val="00B0F0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𝑥</m:t>
                        </m:r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+</m:t>
                        </m:r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𝑦𝑦</m:t>
                        </m:r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’</m:t>
                        </m:r>
                      </m:num>
                      <m:den>
                        <m:sSup>
                          <m:sSupPr>
                            <m:ctrlPr>
                              <a:rPr lang="en-US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𝑥</m:t>
                                </m:r>
                                <m:r>
                                  <a:rPr lang="en-US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+</m:t>
                                </m:r>
                                <m:r>
                                  <a:rPr lang="en-US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𝑦</m:t>
                                </m:r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i="1">
                        <a:latin typeface="Cambria Math" panose="02040503050406030204" charset="0"/>
                        <a:cs typeface="Cambria Math" panose="02040503050406030204" charset="0"/>
                      </a:rPr>
                      <m:t>=</m:t>
                    </m:r>
                    <m:r>
                      <a:rPr lang="en-US" i="1">
                        <a:latin typeface="Cambria Math" panose="02040503050406030204" charset="0"/>
                        <a:cs typeface="Cambria Math" panose="02040503050406030204" charset="0"/>
                      </a:rPr>
                      <m:t>2</m:t>
                    </m:r>
                    <m:f>
                      <m:fPr>
                        <m:ctrlP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’</m:t>
                        </m:r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𝑥</m:t>
                        </m:r>
                      </m:num>
                      <m:den>
                        <m:sSup>
                          <m:sSupPr>
                            <m:ctrlPr>
                              <a:rPr lang="en-US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𝑥</m:t>
                                </m:r>
                                <m:r>
                                  <a:rPr lang="en-US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+</m:t>
                                </m:r>
                                <m:r>
                                  <a:rPr lang="en-US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𝑦</m:t>
                                </m:r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charset="0"/>
                        <a:cs typeface="Cambria Math" panose="02040503050406030204" charset="0"/>
                      </a:rPr>
                      <m:t>3</m:t>
                    </m:r>
                    <m:sSup>
                      <m:sSupPr>
                        <m:ctrlP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𝑦</m:t>
                        </m:r>
                      </m:e>
                      <m:sup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panose="02040503050406030204" charset="0"/>
                        <a:cs typeface="Cambria Math" panose="02040503050406030204" charset="0"/>
                      </a:rPr>
                      <m:t>𝑦</m:t>
                    </m:r>
                    <m:r>
                      <a:rPr lang="en-US" i="1">
                        <a:latin typeface="Cambria Math" panose="02040503050406030204" charset="0"/>
                        <a:cs typeface="Cambria Math" panose="02040503050406030204" charset="0"/>
                      </a:rPr>
                      <m:t>’</m:t>
                    </m:r>
                    <m:sSup>
                      <m:sSupPr>
                        <m:ctrlP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𝑥</m:t>
                            </m:r>
                            <m:r>
                              <a:rPr lang="en-US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+</m:t>
                            </m:r>
                            <m:r>
                              <a:rPr lang="en-US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𝑦</m:t>
                            </m:r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panose="02040503050406030204" charset="0"/>
                        <a:cs typeface="Cambria Math" panose="02040503050406030204" charset="0"/>
                      </a:rPr>
                      <m:t>=</m:t>
                    </m:r>
                    <m:r>
                      <a:rPr lang="en-US" i="1">
                        <a:latin typeface="Cambria Math" panose="02040503050406030204" charset="0"/>
                        <a:cs typeface="Cambria Math" panose="02040503050406030204" charset="0"/>
                      </a:rPr>
                      <m:t>2</m:t>
                    </m:r>
                    <m:r>
                      <a:rPr lang="en-US" i="1">
                        <a:latin typeface="Cambria Math" panose="02040503050406030204" charset="0"/>
                        <a:cs typeface="Cambria Math" panose="02040503050406030204" charset="0"/>
                      </a:rPr>
                      <m:t>𝑦</m:t>
                    </m:r>
                    <m:r>
                      <a:rPr lang="en-US" i="1">
                        <a:latin typeface="Cambria Math" panose="02040503050406030204" charset="0"/>
                        <a:cs typeface="Cambria Math" panose="02040503050406030204" charset="0"/>
                      </a:rPr>
                      <m:t>−</m:t>
                    </m:r>
                    <m:r>
                      <a:rPr lang="en-US" i="1">
                        <a:latin typeface="Cambria Math" panose="02040503050406030204" charset="0"/>
                        <a:cs typeface="Cambria Math" panose="02040503050406030204" charset="0"/>
                      </a:rPr>
                      <m:t>2</m:t>
                    </m:r>
                    <m:r>
                      <a:rPr lang="en-US" i="1">
                        <a:latin typeface="Cambria Math" panose="02040503050406030204" charset="0"/>
                        <a:cs typeface="Cambria Math" panose="02040503050406030204" charset="0"/>
                      </a:rPr>
                      <m:t>𝑦</m:t>
                    </m:r>
                    <m:r>
                      <a:rPr lang="en-US" i="1">
                        <a:latin typeface="Cambria Math" panose="02040503050406030204" charset="0"/>
                        <a:cs typeface="Cambria Math" panose="02040503050406030204" charset="0"/>
                      </a:rPr>
                      <m:t>’</m:t>
                    </m:r>
                    <m:r>
                      <a:rPr lang="en-US" i="1">
                        <a:latin typeface="Cambria Math" panose="02040503050406030204" charset="0"/>
                        <a:cs typeface="Cambria Math" panose="02040503050406030204" charset="0"/>
                      </a:rPr>
                      <m:t>𝑥</m:t>
                    </m:r>
                  </m:oMath>
                </a14:m>
                <a:endParaRPr lang="en-US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charset="0"/>
                        <a:cs typeface="Cambria Math" panose="02040503050406030204" charset="0"/>
                      </a:rPr>
                      <m:t>𝑦</m:t>
                    </m:r>
                    <m:r>
                      <a:rPr lang="en-US" i="1">
                        <a:latin typeface="Cambria Math" panose="02040503050406030204" charset="0"/>
                        <a:cs typeface="Cambria Math" panose="02040503050406030204" charset="0"/>
                      </a:rPr>
                      <m:t>’(</m:t>
                    </m:r>
                    <m:r>
                      <a:rPr lang="en-US" i="1">
                        <a:latin typeface="Cambria Math" panose="02040503050406030204" charset="0"/>
                        <a:cs typeface="Cambria Math" panose="02040503050406030204" charset="0"/>
                      </a:rPr>
                      <m:t>3</m:t>
                    </m:r>
                    <m:sSup>
                      <m:sSupPr>
                        <m:ctrlP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𝑦</m:t>
                        </m:r>
                      </m:e>
                      <m:sup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𝑥</m:t>
                            </m:r>
                            <m:r>
                              <a:rPr lang="en-US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+</m:t>
                            </m:r>
                            <m:r>
                              <a:rPr lang="en-US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𝑦</m:t>
                            </m:r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panose="02040503050406030204" charset="0"/>
                        <a:cs typeface="Cambria Math" panose="02040503050406030204" charset="0"/>
                      </a:rPr>
                      <m:t>+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2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𝑥</m:t>
                    </m:r>
                    <m:r>
                      <a:rPr lang="en-US" i="1">
                        <a:latin typeface="Cambria Math" panose="02040503050406030204" charset="0"/>
                        <a:cs typeface="Cambria Math" panose="02040503050406030204" charset="0"/>
                      </a:rPr>
                      <m:t>)=</m:t>
                    </m:r>
                    <m:r>
                      <a:rPr lang="en-US" i="1">
                        <a:latin typeface="Cambria Math" panose="02040503050406030204" charset="0"/>
                        <a:cs typeface="Cambria Math" panose="02040503050406030204" charset="0"/>
                      </a:rPr>
                      <m:t>2</m:t>
                    </m:r>
                    <m:r>
                      <a:rPr lang="en-US" i="1">
                        <a:latin typeface="Cambria Math" panose="02040503050406030204" charset="0"/>
                        <a:cs typeface="Cambria Math" panose="02040503050406030204" charset="0"/>
                      </a:rPr>
                      <m:t>𝑦</m:t>
                    </m:r>
                  </m:oMath>
                </a14:m>
                <a:endParaRPr lang="en-US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charset="0"/>
                        <a:cs typeface="Cambria Math" panose="02040503050406030204" charset="0"/>
                      </a:rPr>
                      <m:t>𝑦</m:t>
                    </m:r>
                    <m:r>
                      <a:rPr lang="en-US" i="1">
                        <a:latin typeface="Cambria Math" panose="02040503050406030204" charset="0"/>
                        <a:cs typeface="Cambria Math" panose="02040503050406030204" charset="0"/>
                      </a:rPr>
                      <m:t>’=</m:t>
                    </m:r>
                    <m:f>
                      <m:fPr>
                        <m:ctrlP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2</m:t>
                        </m:r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𝑦</m:t>
                        </m:r>
                      </m:num>
                      <m:den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3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US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𝑥</m:t>
                                </m:r>
                                <m:r>
                                  <a:rPr lang="en-US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+</m:t>
                                </m:r>
                                <m:r>
                                  <a:rPr lang="en-US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𝑦</m:t>
                                </m:r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+</m:t>
                        </m:r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2</m:t>
                        </m:r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𝑥</m:t>
                        </m:r>
                      </m:den>
                    </m:f>
                    <m:r>
                      <a:rPr lang="en-US" i="1">
                        <a:latin typeface="Cambria Math" panose="02040503050406030204" charset="0"/>
                        <a:cs typeface="Cambria Math" panose="02040503050406030204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2</m:t>
                        </m:r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𝑦</m:t>
                        </m:r>
                      </m:num>
                      <m:den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3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US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  <m:t>𝑥</m:t>
                                    </m:r>
                                    <m:r>
                                      <a:rPr lang="en-US" i="1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  <m:t>−</m:t>
                                    </m:r>
                                    <m:r>
                                      <a:rPr lang="en-US" i="1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  <m:t>𝑦</m:t>
                                    </m:r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en-US" i="1">
                                            <a:latin typeface="Cambria Math" panose="02040503050406030204" charset="0"/>
                                            <a:cs typeface="Cambria Math" panose="02040503050406030204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i="1">
                                            <a:latin typeface="Cambria Math" panose="02040503050406030204" charset="0"/>
                                            <a:cs typeface="Cambria Math" panose="02040503050406030204" charset="0"/>
                                          </a:rPr>
                                          <m:t>𝑦</m:t>
                                        </m:r>
                                      </m:e>
                                      <m:sup>
                                        <m:r>
                                          <a:rPr lang="en-US" i="1">
                                            <a:latin typeface="Cambria Math" panose="02040503050406030204" charset="0"/>
                                            <a:cs typeface="Cambria Math" panose="02040503050406030204" charset="0"/>
                                          </a:rPr>
                                          <m:t>3</m:t>
                                        </m:r>
                                      </m:sup>
                                    </m:sSup>
                                  </m:den>
                                </m:f>
                              </m:e>
                            </m:d>
                          </m:e>
                          <m:sup/>
                        </m:sSup>
                        <m:d>
                          <m:dPr>
                            <m:ctrlPr>
                              <a:rPr lang="en-US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𝑥</m:t>
                            </m:r>
                            <m:r>
                              <a:rPr lang="en-US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+</m:t>
                            </m:r>
                            <m:r>
                              <a:rPr lang="en-US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𝑦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+</m:t>
                        </m:r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2</m:t>
                        </m:r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𝑥</m:t>
                        </m:r>
                      </m:den>
                    </m:f>
                    <m:r>
                      <a:rPr lang="en-US" i="1">
                        <a:latin typeface="Cambria Math" panose="02040503050406030204" charset="0"/>
                        <a:cs typeface="Cambria Math" panose="02040503050406030204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2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3</m:t>
                        </m:r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)(</m:t>
                        </m:r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)</m:t>
                        </m:r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+</m:t>
                        </m:r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2</m:t>
                        </m:r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𝑥𝑦</m:t>
                        </m:r>
                      </m:den>
                    </m:f>
                  </m:oMath>
                </a14:m>
                <a:endParaRPr lang="en-US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endParaRPr lang="en-US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endParaRPr lang="en-US"/>
              </a:p>
            </p:txBody>
          </p:sp>
        </mc:Choice>
        <mc:Fallback>
          <p:sp>
            <p:nvSpPr>
              <p:cNvPr id="3" name="Content Placeholder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119380" y="552450"/>
                <a:ext cx="11948795" cy="6228715"/>
              </a:xfr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7185" y="365125"/>
            <a:ext cx="11016615" cy="517525"/>
          </a:xfrm>
        </p:spPr>
        <p:txBody>
          <a:bodyPr>
            <a:normAutofit fontScale="90000"/>
          </a:bodyPr>
          <a:p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sz="half" idx="1"/>
              </p:nvPr>
            </p:nvSpPr>
            <p:spPr>
              <a:xfrm>
                <a:off x="106680" y="883285"/>
                <a:ext cx="12008485" cy="5974715"/>
              </a:xfrm>
            </p:spPr>
            <p:txBody>
              <a:bodyPr>
                <a:normAutofit lnSpcReduction="20000"/>
              </a:bodyPr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𝑎</m:t>
                        </m:r>
                      </m:e>
                      <m:sup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panose="02040503050406030204" charset="0"/>
                        <a:cs typeface="Cambria Math" panose="02040503050406030204" charset="0"/>
                      </a:rPr>
                      <m:t>+</m:t>
                    </m:r>
                    <m:sSup>
                      <m:sSupPr>
                        <m:ctrlP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𝑏</m:t>
                        </m:r>
                      </m:e>
                      <m:sup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panose="02040503050406030204" charset="0"/>
                        <a:cs typeface="Cambria Math" panose="02040503050406030204" charset="0"/>
                      </a:rPr>
                      <m:t>=</m:t>
                    </m:r>
                    <m:r>
                      <a:rPr lang="en-US" i="1">
                        <a:latin typeface="Cambria Math" panose="02040503050406030204" charset="0"/>
                        <a:cs typeface="Cambria Math" panose="02040503050406030204" charset="0"/>
                      </a:rPr>
                      <m:t>1</m:t>
                    </m:r>
                  </m:oMath>
                </a14:m>
                <a:r>
                  <a:rPr lang="en-US" i="1">
                    <a:latin typeface="Cambria Math" panose="02040503050406030204" charset="0"/>
                    <a:cs typeface="Cambria Math" panose="02040503050406030204" charset="0"/>
                  </a:rPr>
                  <a:t> (1) </a:t>
                </a:r>
                <a:endParaRPr lang="en-US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𝑐</m:t>
                        </m:r>
                      </m:e>
                      <m:sup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panose="02040503050406030204" charset="0"/>
                        <a:cs typeface="Cambria Math" panose="02040503050406030204" charset="0"/>
                      </a:rPr>
                      <m:t>+</m:t>
                    </m:r>
                    <m:sSup>
                      <m:sSupPr>
                        <m:ctrlP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𝑑</m:t>
                        </m:r>
                      </m:e>
                      <m:sup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panose="02040503050406030204" charset="0"/>
                        <a:cs typeface="Cambria Math" panose="02040503050406030204" charset="0"/>
                      </a:rPr>
                      <m:t>=</m:t>
                    </m:r>
                    <m:r>
                      <a:rPr lang="en-US" i="1">
                        <a:latin typeface="Cambria Math" panose="02040503050406030204" charset="0"/>
                        <a:cs typeface="Cambria Math" panose="02040503050406030204" charset="0"/>
                      </a:rPr>
                      <m:t>1</m:t>
                    </m:r>
                    <m:r>
                      <a:rPr lang="en-US" i="1">
                        <a:latin typeface="Cambria Math" panose="02040503050406030204" charset="0"/>
                        <a:cs typeface="Cambria Math" panose="02040503050406030204" charset="0"/>
                      </a:rPr>
                      <m:t> (</m:t>
                    </m:r>
                    <m:r>
                      <a:rPr lang="en-US" i="1">
                        <a:latin typeface="Cambria Math" panose="02040503050406030204" charset="0"/>
                        <a:cs typeface="Cambria Math" panose="02040503050406030204" charset="0"/>
                      </a:rPr>
                      <m:t>2</m:t>
                    </m:r>
                    <m:r>
                      <a:rPr lang="en-US" i="1">
                        <a:latin typeface="Cambria Math" panose="02040503050406030204" charset="0"/>
                        <a:cs typeface="Cambria Math" panose="02040503050406030204" charset="0"/>
                      </a:rPr>
                      <m:t>)</m:t>
                    </m:r>
                  </m:oMath>
                </a14:m>
                <a:endParaRPr lang="en-US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charset="0"/>
                        <a:cs typeface="Cambria Math" panose="02040503050406030204" charset="0"/>
                      </a:rPr>
                      <m:t>𝑎𝑐</m:t>
                    </m:r>
                    <m:r>
                      <a:rPr lang="en-US" i="1">
                        <a:latin typeface="Cambria Math" panose="02040503050406030204" charset="0"/>
                        <a:cs typeface="Cambria Math" panose="02040503050406030204" charset="0"/>
                      </a:rPr>
                      <m:t>+</m:t>
                    </m:r>
                    <m:r>
                      <a:rPr lang="en-US" i="1">
                        <a:latin typeface="Cambria Math" panose="02040503050406030204" charset="0"/>
                        <a:cs typeface="Cambria Math" panose="02040503050406030204" charset="0"/>
                      </a:rPr>
                      <m:t>𝑏𝑑</m:t>
                    </m:r>
                    <m:r>
                      <a:rPr lang="en-US" i="1">
                        <a:latin typeface="Cambria Math" panose="02040503050406030204" charset="0"/>
                        <a:cs typeface="Cambria Math" panose="02040503050406030204" charset="0"/>
                      </a:rPr>
                      <m:t>=</m:t>
                    </m:r>
                    <m:r>
                      <a:rPr lang="en-US" i="1">
                        <a:latin typeface="Cambria Math" panose="02040503050406030204" charset="0"/>
                        <a:cs typeface="Cambria Math" panose="02040503050406030204" charset="0"/>
                      </a:rPr>
                      <m:t>0</m:t>
                    </m:r>
                    <m:r>
                      <a:rPr lang="en-US" i="1">
                        <a:latin typeface="Cambria Math" panose="02040503050406030204" charset="0"/>
                        <a:cs typeface="Cambria Math" panose="02040503050406030204" charset="0"/>
                      </a:rPr>
                      <m:t> (</m:t>
                    </m:r>
                    <m:r>
                      <a:rPr lang="en-US" i="1">
                        <a:latin typeface="Cambria Math" panose="02040503050406030204" charset="0"/>
                        <a:cs typeface="Cambria Math" panose="02040503050406030204" charset="0"/>
                      </a:rPr>
                      <m:t>3</m:t>
                    </m:r>
                    <m:r>
                      <a:rPr lang="en-US" i="1">
                        <a:latin typeface="Cambria Math" panose="02040503050406030204" charset="0"/>
                        <a:cs typeface="Cambria Math" panose="02040503050406030204" charset="0"/>
                      </a:rPr>
                      <m:t>)</m:t>
                    </m:r>
                  </m:oMath>
                </a14:m>
                <a:endParaRPr lang="en-US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r>
                  <a:rPr lang="ru-RU" i="1">
                    <a:latin typeface="Cambria Math" panose="02040503050406030204" charset="0"/>
                    <a:cs typeface="Cambria Math" panose="02040503050406030204" charset="0"/>
                  </a:rPr>
                  <a:t>доказать </a:t>
                </a:r>
                <a:endParaRPr lang="ru-RU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ru-RU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pPr>
                      <m:e>
                        <m:r>
                          <a:rPr lang="en-US" altLang="ru-RU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𝑎</m:t>
                        </m:r>
                      </m:e>
                      <m:sup>
                        <m:r>
                          <a:rPr lang="en-US" altLang="ru-RU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panose="02040503050406030204" charset="0"/>
                        <a:cs typeface="Cambria Math" panose="02040503050406030204" charset="0"/>
                      </a:rPr>
                      <m:t>+</m:t>
                    </m:r>
                    <m:sSup>
                      <m:sSupPr>
                        <m:ctrlP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с</m:t>
                        </m:r>
                      </m:e>
                      <m:sup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panose="02040503050406030204" charset="0"/>
                        <a:cs typeface="Cambria Math" panose="02040503050406030204" charset="0"/>
                      </a:rPr>
                      <m:t>=</m:t>
                    </m:r>
                    <m:r>
                      <a:rPr lang="en-US" i="1">
                        <a:latin typeface="Cambria Math" panose="02040503050406030204" charset="0"/>
                        <a:cs typeface="Cambria Math" panose="02040503050406030204" charset="0"/>
                      </a:rPr>
                      <m:t>1</m:t>
                    </m:r>
                  </m:oMath>
                </a14:m>
                <a:r>
                  <a:rPr lang="en-US" i="1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(1) </a:t>
                </a:r>
                <a:endParaRPr lang="en-US" i="1">
                  <a:latin typeface="Cambria Math" panose="02040503050406030204" charset="0"/>
                  <a:cs typeface="Cambria Math" panose="02040503050406030204" charset="0"/>
                  <a:sym typeface="+mn-ea"/>
                </a:endParaRP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𝑏</m:t>
                        </m:r>
                      </m:e>
                      <m:sup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panose="02040503050406030204" charset="0"/>
                        <a:cs typeface="Cambria Math" panose="02040503050406030204" charset="0"/>
                      </a:rPr>
                      <m:t>+</m:t>
                    </m:r>
                    <m:sSup>
                      <m:sSupPr>
                        <m:ctrlP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𝑑</m:t>
                        </m:r>
                      </m:e>
                      <m:sup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panose="02040503050406030204" charset="0"/>
                        <a:cs typeface="Cambria Math" panose="02040503050406030204" charset="0"/>
                      </a:rPr>
                      <m:t>=</m:t>
                    </m:r>
                    <m:r>
                      <a:rPr lang="en-US" i="1">
                        <a:latin typeface="Cambria Math" panose="02040503050406030204" charset="0"/>
                        <a:cs typeface="Cambria Math" panose="02040503050406030204" charset="0"/>
                      </a:rPr>
                      <m:t>1</m:t>
                    </m:r>
                    <m:r>
                      <a:rPr lang="en-US" i="1">
                        <a:latin typeface="Cambria Math" panose="02040503050406030204" charset="0"/>
                        <a:cs typeface="Cambria Math" panose="02040503050406030204" charset="0"/>
                      </a:rPr>
                      <m:t> (</m:t>
                    </m:r>
                    <m:r>
                      <a:rPr lang="en-US" i="1">
                        <a:latin typeface="Cambria Math" panose="02040503050406030204" charset="0"/>
                        <a:cs typeface="Cambria Math" panose="02040503050406030204" charset="0"/>
                      </a:rPr>
                      <m:t>2</m:t>
                    </m:r>
                    <m:r>
                      <a:rPr lang="en-US" i="1">
                        <a:latin typeface="Cambria Math" panose="02040503050406030204" charset="0"/>
                        <a:cs typeface="Cambria Math" panose="02040503050406030204" charset="0"/>
                      </a:rPr>
                      <m:t>)</m:t>
                    </m:r>
                  </m:oMath>
                </a14:m>
                <a:endParaRPr lang="en-US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charset="0"/>
                        <a:cs typeface="Cambria Math" panose="02040503050406030204" charset="0"/>
                      </a:rPr>
                      <m:t>𝑎𝑏</m:t>
                    </m:r>
                    <m:r>
                      <a:rPr lang="en-US" i="1">
                        <a:latin typeface="Cambria Math" panose="02040503050406030204" charset="0"/>
                        <a:cs typeface="Cambria Math" panose="02040503050406030204" charset="0"/>
                      </a:rPr>
                      <m:t>+</m:t>
                    </m:r>
                    <m:r>
                      <a:rPr lang="en-US" i="1">
                        <a:latin typeface="Cambria Math" panose="02040503050406030204" charset="0"/>
                        <a:cs typeface="Cambria Math" panose="02040503050406030204" charset="0"/>
                      </a:rPr>
                      <m:t>𝑐</m:t>
                    </m:r>
                    <m:r>
                      <a:rPr lang="en-US" i="1">
                        <a:latin typeface="Cambria Math" panose="02040503050406030204" charset="0"/>
                        <a:cs typeface="Cambria Math" panose="02040503050406030204" charset="0"/>
                      </a:rPr>
                      <m:t>𝑑</m:t>
                    </m:r>
                    <m:r>
                      <a:rPr lang="en-US" i="1">
                        <a:latin typeface="Cambria Math" panose="02040503050406030204" charset="0"/>
                        <a:cs typeface="Cambria Math" panose="02040503050406030204" charset="0"/>
                      </a:rPr>
                      <m:t>=</m:t>
                    </m:r>
                    <m:r>
                      <a:rPr lang="en-US" i="1">
                        <a:latin typeface="Cambria Math" panose="02040503050406030204" charset="0"/>
                        <a:cs typeface="Cambria Math" panose="02040503050406030204" charset="0"/>
                      </a:rPr>
                      <m:t>0</m:t>
                    </m:r>
                    <m:r>
                      <a:rPr lang="en-US" i="1">
                        <a:latin typeface="Cambria Math" panose="02040503050406030204" charset="0"/>
                        <a:cs typeface="Cambria Math" panose="02040503050406030204" charset="0"/>
                      </a:rPr>
                      <m:t> (</m:t>
                    </m:r>
                    <m:r>
                      <a:rPr lang="en-US" i="1">
                        <a:latin typeface="Cambria Math" panose="02040503050406030204" charset="0"/>
                        <a:cs typeface="Cambria Math" panose="02040503050406030204" charset="0"/>
                      </a:rPr>
                      <m:t>3</m:t>
                    </m:r>
                    <m:r>
                      <a:rPr lang="en-US" i="1">
                        <a:latin typeface="Cambria Math" panose="02040503050406030204" charset="0"/>
                        <a:cs typeface="Cambria Math" panose="02040503050406030204" charset="0"/>
                      </a:rPr>
                      <m:t>)</m:t>
                    </m:r>
                  </m:oMath>
                </a14:m>
                <a:endParaRPr lang="en-US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lvl="0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)+(</m:t>
                        </m:r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2</m:t>
                        </m:r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)=</m:t>
                        </m:r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𝑎</m:t>
                        </m:r>
                      </m:e>
                      <m:sup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panose="02040503050406030204" charset="0"/>
                        <a:cs typeface="Cambria Math" panose="02040503050406030204" charset="0"/>
                      </a:rPr>
                      <m:t>+</m:t>
                    </m:r>
                    <m:sSup>
                      <m:sSupPr>
                        <m:ctrlP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𝑐</m:t>
                        </m:r>
                      </m:e>
                      <m:sup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panose="02040503050406030204" charset="0"/>
                        <a:cs typeface="Cambria Math" panose="02040503050406030204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2</m:t>
                        </m:r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𝑏</m:t>
                        </m:r>
                      </m:e>
                      <m:sup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panose="02040503050406030204" charset="0"/>
                        <a:cs typeface="Cambria Math" panose="02040503050406030204" charset="0"/>
                      </a:rPr>
                      <m:t>+</m:t>
                    </m:r>
                    <m:sSup>
                      <m:sSupPr>
                        <m:ctrlP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𝑑</m:t>
                        </m:r>
                      </m:e>
                      <m:sup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panose="02040503050406030204" charset="0"/>
                        <a:cs typeface="Cambria Math" panose="02040503050406030204" charset="0"/>
                      </a:rPr>
                      <m:t>)</m:t>
                    </m:r>
                  </m:oMath>
                </a14:m>
                <a:endParaRPr lang="en-US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𝑎</m:t>
                            </m:r>
                            <m:r>
                              <a:rPr lang="en-US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+</m:t>
                            </m:r>
                            <m:r>
                              <a:rPr lang="en-US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𝑐</m:t>
                            </m:r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panose="02040503050406030204" charset="0"/>
                        <a:cs typeface="Cambria Math" panose="02040503050406030204" charset="0"/>
                      </a:rPr>
                      <m:t>−</m:t>
                    </m:r>
                    <m:r>
                      <a:rPr lang="en-US" i="1">
                        <a:latin typeface="Cambria Math" panose="02040503050406030204" charset="0"/>
                        <a:cs typeface="Cambria Math" panose="02040503050406030204" charset="0"/>
                      </a:rPr>
                      <m:t>2</m:t>
                    </m:r>
                    <m:r>
                      <a:rPr lang="en-US" i="1">
                        <a:latin typeface="Cambria Math" panose="02040503050406030204" charset="0"/>
                        <a:cs typeface="Cambria Math" panose="02040503050406030204" charset="0"/>
                      </a:rPr>
                      <m:t>𝑎𝑐</m:t>
                    </m:r>
                    <m:r>
                      <a:rPr lang="en-US" i="1">
                        <a:latin typeface="Cambria Math" panose="02040503050406030204" charset="0"/>
                        <a:cs typeface="Cambria Math" panose="02040503050406030204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2</m:t>
                        </m:r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−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𝑏</m:t>
                            </m:r>
                            <m:r>
                              <a:rPr lang="en-US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+</m:t>
                            </m:r>
                            <m:r>
                              <a:rPr lang="en-US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𝑑</m:t>
                            </m:r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panose="02040503050406030204" charset="0"/>
                        <a:cs typeface="Cambria Math" panose="02040503050406030204" charset="0"/>
                      </a:rPr>
                      <m:t>+</m:t>
                    </m:r>
                    <m:r>
                      <a:rPr lang="en-US" i="1">
                        <a:latin typeface="Cambria Math" panose="02040503050406030204" charset="0"/>
                        <a:cs typeface="Cambria Math" panose="02040503050406030204" charset="0"/>
                      </a:rPr>
                      <m:t>2</m:t>
                    </m:r>
                    <m:r>
                      <a:rPr lang="en-US" i="1">
                        <a:latin typeface="Cambria Math" panose="02040503050406030204" charset="0"/>
                        <a:cs typeface="Cambria Math" panose="02040503050406030204" charset="0"/>
                      </a:rPr>
                      <m:t>𝑏</m:t>
                    </m:r>
                    <m:r>
                      <a:rPr lang="en-US" i="1">
                        <a:latin typeface="Cambria Math" panose="02040503050406030204" charset="0"/>
                        <a:cs typeface="Cambria Math" panose="02040503050406030204" charset="0"/>
                      </a:rPr>
                      <m:t>𝑑</m:t>
                    </m:r>
                  </m:oMath>
                </a14:m>
                <a:endParaRPr lang="en-US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𝑎</m:t>
                            </m:r>
                            <m:r>
                              <a:rPr lang="en-US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+</m:t>
                            </m:r>
                            <m:r>
                              <a:rPr lang="en-US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𝑐</m:t>
                            </m:r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panose="02040503050406030204" charset="0"/>
                        <a:cs typeface="Cambria Math" panose="02040503050406030204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2</m:t>
                        </m:r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−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𝑏</m:t>
                            </m:r>
                            <m:r>
                              <a:rPr lang="en-US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+</m:t>
                            </m:r>
                            <m:r>
                              <a:rPr lang="en-US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𝑑</m:t>
                            </m:r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panose="02040503050406030204" charset="0"/>
                        <a:cs typeface="Cambria Math" panose="02040503050406030204" charset="0"/>
                      </a:rPr>
                      <m:t>+</m:t>
                    </m:r>
                    <m:r>
                      <a:rPr lang="en-US" i="1">
                        <a:latin typeface="Cambria Math" panose="02040503050406030204" charset="0"/>
                        <a:cs typeface="Cambria Math" panose="02040503050406030204" charset="0"/>
                      </a:rPr>
                      <m:t>2</m:t>
                    </m:r>
                    <m:r>
                      <a:rPr lang="en-US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𝑎𝑐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+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𝑏𝑑</m:t>
                    </m:r>
                    <m:r>
                      <a:rPr lang="en-US" i="1">
                        <a:latin typeface="Cambria Math" panose="02040503050406030204" charset="0"/>
                        <a:cs typeface="Cambria Math" panose="02040503050406030204" charset="0"/>
                      </a:rPr>
                      <m:t>)=(</m:t>
                    </m:r>
                    <m:r>
                      <a:rPr lang="en-US" i="1">
                        <a:latin typeface="Cambria Math" panose="02040503050406030204" charset="0"/>
                        <a:cs typeface="Cambria Math" panose="02040503050406030204" charset="0"/>
                      </a:rPr>
                      <m:t>3</m:t>
                    </m:r>
                    <m:r>
                      <a:rPr lang="en-US" i="1">
                        <a:latin typeface="Cambria Math" panose="02040503050406030204" charset="0"/>
                        <a:cs typeface="Cambria Math" panose="02040503050406030204" charset="0"/>
                      </a:rPr>
                      <m:t>)=</m:t>
                    </m:r>
                    <m:sSup>
                      <m:sSupPr>
                        <m:ctrlP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2</m:t>
                        </m:r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−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𝑏</m:t>
                            </m:r>
                            <m:r>
                              <a:rPr lang="en-US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+</m:t>
                            </m:r>
                            <m:r>
                              <a:rPr lang="en-US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𝑑</m:t>
                            </m:r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2</m:t>
                        </m:r>
                      </m:sup>
                    </m:sSup>
                  </m:oMath>
                </a14:m>
                <a:endParaRPr lang="en-US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)</m:t>
                        </m:r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2</m:t>
                        </m:r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)=</m:t>
                        </m:r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𝑎</m:t>
                        </m:r>
                      </m:e>
                      <m:sup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panose="02040503050406030204" charset="0"/>
                        <a:cs typeface="Cambria Math" panose="02040503050406030204" charset="0"/>
                      </a:rPr>
                      <m:t>+</m:t>
                    </m:r>
                    <m:sSup>
                      <m:sSupPr>
                        <m:ctrlP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𝑏</m:t>
                        </m:r>
                      </m:e>
                      <m:sup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panose="02040503050406030204" charset="0"/>
                        <a:cs typeface="Cambria Math" panose="02040503050406030204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𝑐</m:t>
                        </m:r>
                      </m:e>
                      <m:sup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panose="02040503050406030204" charset="0"/>
                        <a:cs typeface="Cambria Math" panose="02040503050406030204" charset="0"/>
                      </a:rPr>
                      <m:t>+</m:t>
                    </m:r>
                    <m:sSup>
                      <m:sSupPr>
                        <m:ctrlP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𝑑</m:t>
                        </m:r>
                      </m:e>
                      <m:sup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panose="02040503050406030204" charset="0"/>
                        <a:cs typeface="Cambria Math" panose="02040503050406030204" charset="0"/>
                      </a:rPr>
                      <m:t>=</m:t>
                    </m:r>
                    <m:r>
                      <a:rPr lang="en-US" i="1">
                        <a:latin typeface="Cambria Math" panose="02040503050406030204" charset="0"/>
                        <a:cs typeface="Cambria Math" panose="02040503050406030204" charset="0"/>
                      </a:rPr>
                      <m:t>1</m:t>
                    </m:r>
                  </m:oMath>
                </a14:m>
                <a:endParaRPr lang="en-US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𝑎</m:t>
                            </m:r>
                            <m:r>
                              <a:rPr lang="en-US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+</m:t>
                            </m:r>
                            <m:r>
                              <a:rPr lang="en-US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𝑏</m:t>
                            </m:r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panose="02040503050406030204" charset="0"/>
                        <a:cs typeface="Cambria Math" panose="02040503050406030204" charset="0"/>
                      </a:rPr>
                      <m:t>−</m:t>
                    </m:r>
                    <m:r>
                      <a:rPr lang="en-US" i="1">
                        <a:latin typeface="Cambria Math" panose="02040503050406030204" charset="0"/>
                        <a:cs typeface="Cambria Math" panose="02040503050406030204" charset="0"/>
                      </a:rPr>
                      <m:t>2</m:t>
                    </m:r>
                    <m:r>
                      <a:rPr lang="en-US" i="1">
                        <a:latin typeface="Cambria Math" panose="02040503050406030204" charset="0"/>
                        <a:cs typeface="Cambria Math" panose="02040503050406030204" charset="0"/>
                      </a:rPr>
                      <m:t>𝑎𝑏</m:t>
                    </m:r>
                    <m:r>
                      <a:rPr lang="en-US" i="1">
                        <a:latin typeface="Cambria Math" panose="02040503050406030204" charset="0"/>
                        <a:cs typeface="Cambria Math" panose="02040503050406030204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𝑐</m:t>
                            </m:r>
                            <m:r>
                              <a:rPr lang="en-US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+</m:t>
                            </m:r>
                            <m:r>
                              <a:rPr lang="en-US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𝑑</m:t>
                            </m:r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panose="02040503050406030204" charset="0"/>
                        <a:cs typeface="Cambria Math" panose="02040503050406030204" charset="0"/>
                      </a:rPr>
                      <m:t>−</m:t>
                    </m:r>
                    <m:r>
                      <a:rPr lang="en-US" i="1">
                        <a:latin typeface="Cambria Math" panose="02040503050406030204" charset="0"/>
                        <a:cs typeface="Cambria Math" panose="02040503050406030204" charset="0"/>
                      </a:rPr>
                      <m:t>2</m:t>
                    </m:r>
                    <m:r>
                      <a:rPr lang="en-US" i="1">
                        <a:latin typeface="Cambria Math" panose="02040503050406030204" charset="0"/>
                        <a:cs typeface="Cambria Math" panose="02040503050406030204" charset="0"/>
                      </a:rPr>
                      <m:t>𝑐</m:t>
                    </m:r>
                    <m:r>
                      <a:rPr lang="en-US" i="1">
                        <a:latin typeface="Cambria Math" panose="02040503050406030204" charset="0"/>
                        <a:cs typeface="Cambria Math" panose="02040503050406030204" charset="0"/>
                      </a:rPr>
                      <m:t>𝑑</m:t>
                    </m:r>
                    <m:r>
                      <a:rPr lang="en-US" i="1">
                        <a:latin typeface="Cambria Math" panose="02040503050406030204" charset="0"/>
                        <a:cs typeface="Cambria Math" panose="02040503050406030204" charset="0"/>
                      </a:rPr>
                      <m:t>=</m:t>
                    </m:r>
                    <m:r>
                      <a:rPr lang="en-US" i="1">
                        <a:latin typeface="Cambria Math" panose="02040503050406030204" charset="0"/>
                        <a:cs typeface="Cambria Math" panose="02040503050406030204" charset="0"/>
                      </a:rPr>
                      <m:t>1</m:t>
                    </m:r>
                  </m:oMath>
                </a14:m>
                <a:endParaRPr lang="en-US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lvl="0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𝑎</m:t>
                        </m:r>
                      </m:e>
                      <m:sup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panose="02040503050406030204" charset="0"/>
                        <a:cs typeface="Cambria Math" panose="02040503050406030204" charset="0"/>
                      </a:rPr>
                      <m:t>=</m:t>
                    </m:r>
                    <m:r>
                      <a:rPr lang="en-US" i="1">
                        <a:latin typeface="Cambria Math" panose="02040503050406030204" charset="0"/>
                        <a:cs typeface="Cambria Math" panose="02040503050406030204" charset="0"/>
                      </a:rPr>
                      <m:t>1</m:t>
                    </m:r>
                    <m:r>
                      <a:rPr lang="en-US" i="1">
                        <a:latin typeface="Cambria Math" panose="02040503050406030204" charset="0"/>
                        <a:cs typeface="Cambria Math" panose="02040503050406030204" charset="0"/>
                      </a:rPr>
                      <m:t>−</m:t>
                    </m:r>
                    <m:sSup>
                      <m:sSupPr>
                        <m:ctrlP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𝑏</m:t>
                        </m:r>
                      </m:e>
                      <m:sup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i="1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(1) </a:t>
                </a:r>
                <a:endParaRPr lang="en-US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lvl="0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𝑐</m:t>
                        </m:r>
                      </m:e>
                      <m:sup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panose="02040503050406030204" charset="0"/>
                        <a:cs typeface="Cambria Math" panose="02040503050406030204" charset="0"/>
                      </a:rPr>
                      <m:t>=</m:t>
                    </m:r>
                    <m:r>
                      <a:rPr lang="en-US" i="1">
                        <a:latin typeface="Cambria Math" panose="02040503050406030204" charset="0"/>
                        <a:cs typeface="Cambria Math" panose="02040503050406030204" charset="0"/>
                      </a:rPr>
                      <m:t>1</m:t>
                    </m:r>
                    <m:r>
                      <a:rPr lang="en-US" i="1">
                        <a:latin typeface="Cambria Math" panose="02040503050406030204" charset="0"/>
                        <a:cs typeface="Cambria Math" panose="02040503050406030204" charset="0"/>
                      </a:rPr>
                      <m:t>−</m:t>
                    </m:r>
                    <m:sSup>
                      <m:sSupPr>
                        <m:ctrlP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𝑑</m:t>
                        </m:r>
                      </m:e>
                      <m:sup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panose="02040503050406030204" charset="0"/>
                        <a:cs typeface="Cambria Math" panose="02040503050406030204" charset="0"/>
                      </a:rPr>
                      <m:t> (</m:t>
                    </m:r>
                    <m:r>
                      <a:rPr lang="en-US" i="1">
                        <a:latin typeface="Cambria Math" panose="02040503050406030204" charset="0"/>
                        <a:cs typeface="Cambria Math" panose="02040503050406030204" charset="0"/>
                      </a:rPr>
                      <m:t>2</m:t>
                    </m:r>
                    <m:r>
                      <a:rPr lang="en-US" i="1">
                        <a:latin typeface="Cambria Math" panose="02040503050406030204" charset="0"/>
                        <a:cs typeface="Cambria Math" panose="02040503050406030204" charset="0"/>
                      </a:rPr>
                      <m:t>)</m:t>
                    </m:r>
                  </m:oMath>
                </a14:m>
                <a:endParaRPr lang="en-US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lvl="0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𝑎</m:t>
                        </m:r>
                      </m:e>
                      <m:sup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𝑐</m:t>
                        </m:r>
                      </m:e>
                      <m:sup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panose="02040503050406030204" charset="0"/>
                        <a:cs typeface="Cambria Math" panose="02040503050406030204" charset="0"/>
                      </a:rPr>
                      <m:t>=(</m:t>
                    </m:r>
                  </m:oMath>
                </a14:m>
                <a:endParaRPr lang="en-US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lvl="1"/>
                <a:endParaRPr lang="ru-RU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endParaRPr lang="en-US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endParaRPr lang="en-US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endParaRPr lang="en-US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endParaRPr lang="en-US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endParaRPr lang="en-US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endParaRPr lang="en-US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endParaRPr lang="en-US"/>
              </a:p>
            </p:txBody>
          </p:sp>
        </mc:Choice>
        <mc:Fallback>
          <p:sp>
            <p:nvSpPr>
              <p:cNvPr id="3" name="Content Placeholder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106680" y="883285"/>
                <a:ext cx="12008485" cy="5974715"/>
              </a:xfrm>
              <a:blipFill rotWithShape="1">
                <a:blip r:embed="rId1"/>
                <a:stretch>
                  <a:fillRect t="-329" b="-44372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1104880" cy="431800"/>
          </a:xfrm>
        </p:spPr>
        <p:txBody>
          <a:bodyPr>
            <a:normAutofit fontScale="90000"/>
          </a:bodyPr>
          <a:p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sz="half" idx="1"/>
              </p:nvPr>
            </p:nvSpPr>
            <p:spPr>
              <a:xfrm>
                <a:off x="85725" y="431800"/>
                <a:ext cx="12193905" cy="6301105"/>
              </a:xfrm>
            </p:spPr>
            <p:txBody>
              <a:bodyPr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fPr>
                      <m:num>
                        <m:acc>
                          <m:accPr>
                            <m:chr m:val="̅"/>
                            <m:ctrlPr>
                              <a:rPr lang="en-US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𝑎𝑏𝑐</m:t>
                            </m:r>
                          </m:e>
                        </m:acc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+</m:t>
                        </m:r>
                        <m:acc>
                          <m:accPr>
                            <m:chr m:val="̅"/>
                            <m:ctrlPr>
                              <a:rPr lang="en-US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𝑏𝑐</m:t>
                            </m:r>
                          </m:e>
                        </m:acc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+</m:t>
                        </m:r>
                        <m:acc>
                          <m:accPr>
                            <m:chr m:val="̅"/>
                            <m:ctrlPr>
                              <a:rPr lang="en-US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𝑐𝑎𝑏</m:t>
                            </m:r>
                          </m:e>
                        </m:acc>
                      </m:num>
                      <m:den>
                        <m:acc>
                          <m:accPr>
                            <m:chr m:val="̅"/>
                            <m:ctrlPr>
                              <a:rPr lang="en-US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𝑎𝑐</m:t>
                            </m:r>
                          </m:e>
                        </m:acc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+</m:t>
                        </m:r>
                        <m:acc>
                          <m:accPr>
                            <m:chr m:val="̅"/>
                            <m:ctrlPr>
                              <a:rPr lang="en-US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𝑐𝑎</m:t>
                            </m:r>
                          </m:e>
                        </m:acc>
                      </m:den>
                    </m:f>
                    <m:r>
                      <a:rPr lang="en-US" i="1">
                        <a:latin typeface="Cambria Math" panose="02040503050406030204" charset="0"/>
                        <a:cs typeface="Cambria Math" panose="02040503050406030204" charset="0"/>
                      </a:rPr>
                      <m:t>=</m:t>
                    </m:r>
                    <m:r>
                      <a:rPr lang="en-US" i="1">
                        <a:latin typeface="Cambria Math" panose="02040503050406030204" charset="0"/>
                        <a:cs typeface="Cambria Math" panose="02040503050406030204" charset="0"/>
                      </a:rPr>
                      <m:t>37</m:t>
                    </m:r>
                    <m:r>
                      <a:rPr lang="en-US" i="1">
                        <a:latin typeface="Cambria Math" panose="02040503050406030204" charset="0"/>
                        <a:cs typeface="Cambria Math" panose="02040503050406030204" charset="0"/>
                      </a:rPr>
                      <m:t>, </m:t>
                    </m:r>
                    <m:r>
                      <a:rPr lang="en-US" i="1">
                        <a:latin typeface="Cambria Math" panose="02040503050406030204" charset="0"/>
                        <a:cs typeface="Cambria Math" panose="02040503050406030204" charset="0"/>
                      </a:rPr>
                      <m:t>𝑎</m:t>
                    </m:r>
                    <m:r>
                      <a:rPr lang="en-US" i="1">
                        <a:latin typeface="Cambria Math" panose="02040503050406030204" charset="0"/>
                        <a:cs typeface="Cambria Math" panose="02040503050406030204" charset="0"/>
                      </a:rPr>
                      <m:t>,</m:t>
                    </m:r>
                    <m:r>
                      <a:rPr lang="en-US" i="1">
                        <a:latin typeface="Cambria Math" panose="02040503050406030204" charset="0"/>
                        <a:cs typeface="Cambria Math" panose="02040503050406030204" charset="0"/>
                      </a:rPr>
                      <m:t>𝑏</m:t>
                    </m:r>
                    <m:r>
                      <a:rPr lang="en-US" i="1">
                        <a:latin typeface="Cambria Math" panose="02040503050406030204" charset="0"/>
                        <a:cs typeface="Cambria Math" panose="02040503050406030204" charset="0"/>
                      </a:rPr>
                      <m:t>,</m:t>
                    </m:r>
                    <m:r>
                      <a:rPr lang="en-US" i="1">
                        <a:latin typeface="Cambria Math" panose="02040503050406030204" charset="0"/>
                        <a:cs typeface="Cambria Math" panose="02040503050406030204" charset="0"/>
                      </a:rPr>
                      <m:t>𝑐</m:t>
                    </m:r>
                    <m:r>
                      <a:rPr lang="en-US" i="1">
                        <a:latin typeface="Cambria Math" panose="02040503050406030204" charset="0"/>
                        <a:cs typeface="Cambria Math" panose="02040503050406030204" charset="0"/>
                      </a:rPr>
                      <m:t> </m:t>
                    </m:r>
                    <m:r>
                      <a:rPr lang="en-US" i="1">
                        <a:latin typeface="Cambria Math" panose="02040503050406030204" charset="0"/>
                        <a:cs typeface="Cambria Math" panose="02040503050406030204" charset="0"/>
                      </a:rPr>
                      <m:t>∈ </m:t>
                    </m:r>
                    <m:r>
                      <a:rPr lang="en-US" i="1">
                        <a:latin typeface="Cambria Math" panose="02040503050406030204" charset="0"/>
                        <a:cs typeface="Cambria Math" panose="02040503050406030204" charset="0"/>
                      </a:rPr>
                      <m:t>1</m:t>
                    </m:r>
                    <m:r>
                      <a:rPr lang="en-US" i="1">
                        <a:latin typeface="Cambria Math" panose="02040503050406030204" charset="0"/>
                        <a:cs typeface="Cambria Math" panose="02040503050406030204" charset="0"/>
                      </a:rPr>
                      <m:t>..</m:t>
                    </m:r>
                    <m:r>
                      <a:rPr lang="en-US" i="1">
                        <a:latin typeface="Cambria Math" panose="02040503050406030204" charset="0"/>
                        <a:cs typeface="Cambria Math" panose="02040503050406030204" charset="0"/>
                      </a:rPr>
                      <m:t>9</m:t>
                    </m:r>
                  </m:oMath>
                </a14:m>
                <a:endParaRPr lang="en-US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100</m:t>
                        </m:r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𝑎</m:t>
                        </m:r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+</m:t>
                        </m:r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10</m:t>
                        </m:r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𝑏</m:t>
                        </m:r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𝑐</m:t>
                        </m:r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+</m:t>
                        </m:r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10</m:t>
                        </m:r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𝑏</m:t>
                        </m:r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𝑐</m:t>
                        </m:r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100</m:t>
                        </m:r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𝑐</m:t>
                        </m:r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+</m:t>
                        </m:r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10</m:t>
                        </m:r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𝑎</m:t>
                        </m:r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+</m:t>
                        </m:r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𝑏</m:t>
                        </m:r>
                      </m:num>
                      <m:den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11</m:t>
                        </m:r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𝑎</m:t>
                        </m:r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𝑐</m:t>
                        </m:r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)</m:t>
                        </m:r>
                      </m:den>
                    </m:f>
                    <m:r>
                      <a:rPr lang="en-US" i="1">
                        <a:latin typeface="Cambria Math" panose="02040503050406030204" charset="0"/>
                        <a:cs typeface="Cambria Math" panose="02040503050406030204" charset="0"/>
                      </a:rPr>
                      <m:t>=</m:t>
                    </m:r>
                    <m:r>
                      <a:rPr lang="en-US" i="1">
                        <a:latin typeface="Cambria Math" panose="02040503050406030204" charset="0"/>
                        <a:cs typeface="Cambria Math" panose="02040503050406030204" charset="0"/>
                      </a:rPr>
                      <m:t>37</m:t>
                    </m:r>
                  </m:oMath>
                </a14:m>
                <a:endParaRPr lang="en-US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110</m:t>
                        </m:r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𝑎</m:t>
                        </m:r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21</m:t>
                        </m:r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𝑏</m:t>
                        </m:r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102</m:t>
                        </m:r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𝑐</m:t>
                        </m:r>
                      </m:num>
                      <m:den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11</m:t>
                        </m:r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𝑎</m:t>
                        </m:r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𝑐</m:t>
                        </m:r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)</m:t>
                        </m:r>
                      </m:den>
                    </m:f>
                    <m:r>
                      <a:rPr lang="en-US" i="1">
                        <a:latin typeface="Cambria Math" panose="02040503050406030204" charset="0"/>
                        <a:cs typeface="Cambria Math" panose="02040503050406030204" charset="0"/>
                      </a:rPr>
                      <m:t>=</m:t>
                    </m:r>
                    <m:r>
                      <a:rPr lang="en-US" i="1">
                        <a:latin typeface="Cambria Math" panose="02040503050406030204" charset="0"/>
                        <a:cs typeface="Cambria Math" panose="02040503050406030204" charset="0"/>
                      </a:rPr>
                      <m:t>37</m:t>
                    </m:r>
                  </m:oMath>
                </a14:m>
                <a:endParaRPr lang="en-US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charset="0"/>
                        <a:cs typeface="Cambria Math" panose="02040503050406030204" charset="0"/>
                      </a:rPr>
                      <m:t>110</m:t>
                    </m:r>
                    <m:r>
                      <a:rPr lang="en-US" i="1">
                        <a:latin typeface="Cambria Math" panose="02040503050406030204" charset="0"/>
                        <a:cs typeface="Cambria Math" panose="02040503050406030204" charset="0"/>
                      </a:rPr>
                      <m:t>𝑎</m:t>
                    </m:r>
                    <m:r>
                      <a:rPr lang="en-US" i="1">
                        <a:latin typeface="Cambria Math" panose="02040503050406030204" charset="0"/>
                        <a:cs typeface="Cambria Math" panose="02040503050406030204" charset="0"/>
                      </a:rPr>
                      <m:t>+</m:t>
                    </m:r>
                    <m:r>
                      <a:rPr lang="en-US" i="1">
                        <a:latin typeface="Cambria Math" panose="02040503050406030204" charset="0"/>
                        <a:cs typeface="Cambria Math" panose="02040503050406030204" charset="0"/>
                      </a:rPr>
                      <m:t>21</m:t>
                    </m:r>
                    <m:r>
                      <a:rPr lang="en-US" i="1">
                        <a:latin typeface="Cambria Math" panose="02040503050406030204" charset="0"/>
                        <a:cs typeface="Cambria Math" panose="02040503050406030204" charset="0"/>
                      </a:rPr>
                      <m:t>𝑏</m:t>
                    </m:r>
                    <m:r>
                      <a:rPr lang="en-US" i="1">
                        <a:latin typeface="Cambria Math" panose="02040503050406030204" charset="0"/>
                        <a:cs typeface="Cambria Math" panose="02040503050406030204" charset="0"/>
                      </a:rPr>
                      <m:t>+</m:t>
                    </m:r>
                    <m:r>
                      <a:rPr lang="en-US" i="1">
                        <a:latin typeface="Cambria Math" panose="02040503050406030204" charset="0"/>
                        <a:cs typeface="Cambria Math" panose="02040503050406030204" charset="0"/>
                      </a:rPr>
                      <m:t>102</m:t>
                    </m:r>
                    <m:r>
                      <a:rPr lang="en-US" i="1">
                        <a:latin typeface="Cambria Math" panose="02040503050406030204" charset="0"/>
                        <a:cs typeface="Cambria Math" panose="02040503050406030204" charset="0"/>
                      </a:rPr>
                      <m:t>𝑐</m:t>
                    </m:r>
                    <m:r>
                      <a:rPr lang="en-US" i="1">
                        <a:latin typeface="Cambria Math" panose="02040503050406030204" charset="0"/>
                        <a:cs typeface="Cambria Math" panose="02040503050406030204" charset="0"/>
                      </a:rPr>
                      <m:t>=</m:t>
                    </m:r>
                    <m:r>
                      <a:rPr lang="en-US" i="1">
                        <a:latin typeface="Cambria Math" panose="02040503050406030204" charset="0"/>
                        <a:cs typeface="Cambria Math" panose="02040503050406030204" charset="0"/>
                      </a:rPr>
                      <m:t>407</m:t>
                    </m:r>
                    <m:r>
                      <a:rPr lang="en-US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r>
                      <a:rPr lang="en-US" i="1">
                        <a:latin typeface="Cambria Math" panose="02040503050406030204" charset="0"/>
                        <a:cs typeface="Cambria Math" panose="02040503050406030204" charset="0"/>
                      </a:rPr>
                      <m:t>𝑎</m:t>
                    </m:r>
                    <m:r>
                      <a:rPr lang="en-US" i="1">
                        <a:latin typeface="Cambria Math" panose="02040503050406030204" charset="0"/>
                        <a:cs typeface="Cambria Math" panose="02040503050406030204" charset="0"/>
                      </a:rPr>
                      <m:t>+</m:t>
                    </m:r>
                    <m:r>
                      <a:rPr lang="en-US" i="1">
                        <a:latin typeface="Cambria Math" panose="02040503050406030204" charset="0"/>
                        <a:cs typeface="Cambria Math" panose="02040503050406030204" charset="0"/>
                      </a:rPr>
                      <m:t>𝑐</m:t>
                    </m:r>
                    <m:r>
                      <a:rPr lang="en-US" i="1">
                        <a:latin typeface="Cambria Math" panose="02040503050406030204" charset="0"/>
                        <a:cs typeface="Cambria Math" panose="02040503050406030204" charset="0"/>
                      </a:rPr>
                      <m:t>)</m:t>
                    </m:r>
                  </m:oMath>
                </a14:m>
                <a:endParaRPr lang="en-US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charset="0"/>
                        <a:cs typeface="Cambria Math" panose="02040503050406030204" charset="0"/>
                      </a:rPr>
                      <m:t>21</m:t>
                    </m:r>
                    <m:r>
                      <a:rPr lang="en-US" i="1">
                        <a:latin typeface="Cambria Math" panose="02040503050406030204" charset="0"/>
                        <a:cs typeface="Cambria Math" panose="02040503050406030204" charset="0"/>
                      </a:rPr>
                      <m:t>𝑏</m:t>
                    </m:r>
                    <m:r>
                      <a:rPr lang="en-US" i="1">
                        <a:latin typeface="Cambria Math" panose="02040503050406030204" charset="0"/>
                        <a:cs typeface="Cambria Math" panose="02040503050406030204" charset="0"/>
                      </a:rPr>
                      <m:t>=</m:t>
                    </m:r>
                    <m:r>
                      <a:rPr lang="en-US" i="1">
                        <a:latin typeface="Cambria Math" panose="02040503050406030204" charset="0"/>
                        <a:cs typeface="Cambria Math" panose="02040503050406030204" charset="0"/>
                      </a:rPr>
                      <m:t>297</m:t>
                    </m:r>
                    <m:r>
                      <a:rPr lang="en-US" i="1">
                        <a:latin typeface="Cambria Math" panose="02040503050406030204" charset="0"/>
                        <a:cs typeface="Cambria Math" panose="02040503050406030204" charset="0"/>
                      </a:rPr>
                      <m:t>𝑎</m:t>
                    </m:r>
                    <m:r>
                      <a:rPr lang="en-US" i="1">
                        <a:latin typeface="Cambria Math" panose="02040503050406030204" charset="0"/>
                        <a:cs typeface="Cambria Math" panose="02040503050406030204" charset="0"/>
                      </a:rPr>
                      <m:t>+</m:t>
                    </m:r>
                    <m:r>
                      <a:rPr lang="en-US" i="1">
                        <a:latin typeface="Cambria Math" panose="02040503050406030204" charset="0"/>
                        <a:cs typeface="Cambria Math" panose="02040503050406030204" charset="0"/>
                      </a:rPr>
                      <m:t>305</m:t>
                    </m:r>
                    <m:r>
                      <a:rPr lang="en-US" i="1">
                        <a:latin typeface="Cambria Math" panose="02040503050406030204" charset="0"/>
                        <a:cs typeface="Cambria Math" panose="02040503050406030204" charset="0"/>
                      </a:rPr>
                      <m:t>𝑐</m:t>
                    </m:r>
                  </m:oMath>
                </a14:m>
                <a:endParaRPr lang="en-US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charset="0"/>
                        <a:cs typeface="Cambria Math" panose="02040503050406030204" charset="0"/>
                      </a:rPr>
                      <m:t>21</m:t>
                    </m:r>
                    <m:r>
                      <a:rPr lang="en-US" i="1">
                        <a:latin typeface="Cambria Math" panose="02040503050406030204" charset="0"/>
                        <a:cs typeface="Cambria Math" panose="02040503050406030204" charset="0"/>
                      </a:rPr>
                      <m:t>𝑏</m:t>
                    </m:r>
                    <m:r>
                      <a:rPr lang="en-US" i="1">
                        <a:latin typeface="Cambria Math" panose="02040503050406030204" charset="0"/>
                        <a:cs typeface="Cambria Math" panose="02040503050406030204" charset="0"/>
                      </a:rPr>
                      <m:t> </m:t>
                    </m:r>
                    <m:r>
                      <a:rPr lang="en-US" i="1">
                        <a:latin typeface="Cambria Math" panose="02040503050406030204" charset="0"/>
                        <a:cs typeface="Cambria Math" panose="02040503050406030204" charset="0"/>
                      </a:rPr>
                      <m:t>𝑖𝑛</m:t>
                    </m:r>
                    <m:r>
                      <a:rPr lang="en-US" i="1">
                        <a:latin typeface="Cambria Math" panose="02040503050406030204" charset="0"/>
                        <a:cs typeface="Cambria Math" panose="02040503050406030204" charset="0"/>
                      </a:rPr>
                      <m:t> {</m:t>
                    </m:r>
                    <m:r>
                      <a:rPr lang="en-US" i="1">
                        <a:latin typeface="Cambria Math" panose="02040503050406030204" charset="0"/>
                        <a:cs typeface="Cambria Math" panose="02040503050406030204" charset="0"/>
                      </a:rPr>
                      <m:t>21</m:t>
                    </m:r>
                    <m:r>
                      <a:rPr lang="en-US" i="1">
                        <a:latin typeface="Cambria Math" panose="02040503050406030204" charset="0"/>
                        <a:cs typeface="Cambria Math" panose="02040503050406030204" charset="0"/>
                      </a:rPr>
                      <m:t>,</m:t>
                    </m:r>
                    <m:r>
                      <a:rPr lang="en-US" i="1">
                        <a:latin typeface="Cambria Math" panose="02040503050406030204" charset="0"/>
                        <a:cs typeface="Cambria Math" panose="02040503050406030204" charset="0"/>
                      </a:rPr>
                      <m:t>42</m:t>
                    </m:r>
                    <m:r>
                      <a:rPr lang="en-US" i="1">
                        <a:latin typeface="Cambria Math" panose="02040503050406030204" charset="0"/>
                        <a:cs typeface="Cambria Math" panose="02040503050406030204" charset="0"/>
                      </a:rPr>
                      <m:t>...</m:t>
                    </m:r>
                  </m:oMath>
                </a14:m>
                <a:r>
                  <a:rPr lang="en-US" i="1">
                    <a:latin typeface="Cambria Math" panose="02040503050406030204" charset="0"/>
                    <a:cs typeface="Cambria Math" panose="02040503050406030204" charset="0"/>
                  </a:rPr>
                  <a:t>189</a:t>
                </a:r>
                <a:r>
                  <a:rPr lang="de-DE" altLang="en-US" i="1">
                    <a:latin typeface="Calibri" panose="020F0502020204030204" charset="0"/>
                    <a:cs typeface="Cambria Math" panose="02040503050406030204" charset="0"/>
                  </a:rPr>
                  <a:t>}</a:t>
                </a:r>
                <a:endParaRPr lang="en-US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charset="0"/>
                        <a:cs typeface="Cambria Math" panose="02040503050406030204" charset="0"/>
                      </a:rPr>
                      <m:t>297</m:t>
                    </m:r>
                    <m:r>
                      <a:rPr lang="en-US" i="1">
                        <a:latin typeface="Cambria Math" panose="02040503050406030204" charset="0"/>
                        <a:cs typeface="Cambria Math" panose="02040503050406030204" charset="0"/>
                      </a:rPr>
                      <m:t>𝑎</m:t>
                    </m:r>
                    <m:r>
                      <a:rPr lang="en-US" i="1">
                        <a:latin typeface="Cambria Math" panose="02040503050406030204" charset="0"/>
                        <a:cs typeface="Cambria Math" panose="02040503050406030204" charset="0"/>
                      </a:rPr>
                      <m:t>+</m:t>
                    </m:r>
                    <m:r>
                      <a:rPr lang="en-US" i="1">
                        <a:latin typeface="Cambria Math" panose="02040503050406030204" charset="0"/>
                        <a:cs typeface="Cambria Math" panose="02040503050406030204" charset="0"/>
                      </a:rPr>
                      <m:t>305</m:t>
                    </m:r>
                    <m:r>
                      <a:rPr lang="en-US" i="1">
                        <a:latin typeface="Cambria Math" panose="02040503050406030204" charset="0"/>
                        <a:cs typeface="Cambria Math" panose="02040503050406030204" charset="0"/>
                      </a:rPr>
                      <m:t>𝑐</m:t>
                    </m:r>
                  </m:oMath>
                </a14:m>
                <a:r>
                  <a:rPr lang="de-DE" altLang="en-US" i="1">
                    <a:latin typeface="Calibri" panose="020F0502020204030204" charset="0"/>
                    <a:cs typeface="Cambria Math" panose="02040503050406030204" charset="0"/>
                  </a:rPr>
                  <a:t> in {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charset="0"/>
                        <a:cs typeface="Cambria Math" panose="02040503050406030204" charset="0"/>
                      </a:rPr>
                      <m:t>297</m:t>
                    </m:r>
                  </m:oMath>
                </a14:m>
                <a:r>
                  <a:rPr lang="de-DE" altLang="en-US">
                    <a:latin typeface="Calibri" panose="020F0502020204030204" charset="0"/>
                    <a:cs typeface="Cambria Math" panose="02040503050406030204" charset="0"/>
                  </a:rPr>
                  <a:t>+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charset="0"/>
                        <a:cs typeface="Cambria Math" panose="02040503050406030204" charset="0"/>
                      </a:rPr>
                      <m:t>305</m:t>
                    </m:r>
                  </m:oMath>
                </a14:m>
                <a:r>
                  <a:rPr lang="de-DE" altLang="en-US" i="1">
                    <a:latin typeface="Calibri" panose="020F0502020204030204" charset="0"/>
                    <a:cs typeface="Cambria Math" panose="02040503050406030204" charset="0"/>
                  </a:rPr>
                  <a:t> &gt; 189,...}</a:t>
                </a:r>
                <a:endParaRPr lang="en-US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endParaRPr lang="en-US"/>
              </a:p>
            </p:txBody>
          </p:sp>
        </mc:Choice>
        <mc:Fallback>
          <p:sp>
            <p:nvSpPr>
              <p:cNvPr id="3" name="Content Placeholder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5725" y="431800"/>
                <a:ext cx="12193905" cy="6301105"/>
              </a:xfr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140970" y="113665"/>
                <a:ext cx="11212830" cy="610235"/>
              </a:xfrm>
            </p:spPr>
            <p:txBody>
              <a:bodyPr>
                <a:normAutofit fontScale="90000"/>
              </a:bodyPr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radPr>
                        <m:deg/>
                        <m:e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4</m:t>
                          </m:r>
                          <m:rad>
                            <m:radPr>
                              <m:degHide m:val="on"/>
                              <m:ctrlP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4</m:t>
                              </m:r>
                            </m:e>
                          </m:rad>
                        </m:e>
                      </m:rad>
                      <m:r>
                        <a:rPr lang="en-US" altLang="de-DE" i="1">
                          <a:latin typeface="Calibri" panose="020F0502020204030204" charset="0"/>
                          <a:cs typeface="Cambria Math" panose="02040503050406030204" charset="0"/>
                        </a:rPr>
                        <m:t>=</m:t>
                      </m:r>
                      <m:rad>
                        <m:radPr>
                          <m:ctrlPr>
                            <a:rPr lang="en-US" altLang="de-DE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radPr>
                        <m:deg>
                          <m:r>
                            <a:rPr lang="en-US" altLang="de-DE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3</m:t>
                          </m:r>
                        </m:deg>
                        <m:e>
                          <m:r>
                            <a:rPr lang="en-US" altLang="de-DE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3</m:t>
                          </m:r>
                          <m:r>
                            <a:rPr lang="en-US" altLang="de-DE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𝑥</m:t>
                          </m:r>
                          <m:r>
                            <a:rPr lang="en-US" altLang="de-DE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−</m:t>
                          </m:r>
                          <m:r>
                            <a:rPr lang="en-US" altLang="de-DE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12</m:t>
                          </m:r>
                        </m:e>
                      </m:rad>
                      <m:r>
                        <a:rPr lang="en-US" altLang="de-DE" i="1">
                          <a:latin typeface="Cambria Math" panose="02040503050406030204" charset="0"/>
                          <a:cs typeface="Cambria Math" panose="02040503050406030204" charset="0"/>
                        </a:rPr>
                        <m:t>+</m:t>
                      </m:r>
                      <m:r>
                        <a:rPr lang="en-US" altLang="de-DE" i="1">
                          <a:latin typeface="Cambria Math" panose="02040503050406030204" charset="0"/>
                          <a:cs typeface="Cambria Math" panose="02040503050406030204" charset="0"/>
                        </a:rPr>
                        <m:t>2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2" name="Title 1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40970" y="113665"/>
                <a:ext cx="11212830" cy="610235"/>
              </a:xfrm>
              <a:blipFill rotWithShape="1">
                <a:blip r:embed="rId1"/>
                <a:stretch>
                  <a:fillRect t="-4579" b="-3538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40970" y="798830"/>
                <a:ext cx="12051030" cy="6058535"/>
              </a:xfrm>
            </p:spPr>
            <p:txBody>
              <a:bodyPr>
                <a:normAutofit/>
              </a:bodyPr>
              <a:p>
                <a:r>
                  <a:rPr lang="en-US"/>
                  <a:t>full quadrat inside a radical </a:t>
                </a:r>
                <a:endParaRPr lang="en-US"/>
              </a:p>
              <a:p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radPr>
                      <m:deg/>
                      <m:e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4</m:t>
                        </m:r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𝑥</m:t>
                            </m:r>
                            <m:r>
                              <a:rPr lang="en-US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4</m:t>
                            </m:r>
                          </m:e>
                        </m:rad>
                      </m:e>
                    </m:rad>
                    <m:r>
                      <a:rPr lang="en-US" altLang="de-DE" i="1">
                        <a:latin typeface="Calibri" panose="020F0502020204030204" charset="0"/>
                        <a:cs typeface="Cambria Math" panose="02040503050406030204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sSupPr>
                          <m:e>
                            <m:rad>
                              <m:radPr>
                                <m:degHide m:val="on"/>
                                <m:ctrlPr>
                                  <a:rPr lang="en-US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𝑥</m:t>
                                </m:r>
                                <m:r>
                                  <a:rPr lang="en-US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−</m:t>
                                </m:r>
                                <m:r>
                                  <a:rPr lang="en-US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4</m:t>
                                </m:r>
                              </m:e>
                            </m:rad>
                          </m:e>
                          <m:sup>
                            <m:r>
                              <a:rPr lang="en-US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4</m:t>
                        </m:r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𝑥</m:t>
                            </m:r>
                            <m:r>
                              <a:rPr lang="en-US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4</m:t>
                            </m:r>
                          </m:e>
                        </m:rad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4</m:t>
                        </m:r>
                      </m:e>
                    </m:rad>
                    <m:r>
                      <a:rPr lang="en-US" altLang="de-DE" i="1">
                        <a:latin typeface="Calibri" panose="020F0502020204030204" charset="0"/>
                        <a:cs typeface="Cambria Math" panose="02040503050406030204" charset="0"/>
                      </a:rPr>
                      <m:t>= (</m:t>
                    </m:r>
                    <m:r>
                      <a:rPr lang="en-US" altLang="de-DE" i="1">
                        <a:latin typeface="Calibri" panose="020F0502020204030204" charset="0"/>
                        <a:cs typeface="Cambria Math" panose="02040503050406030204" charset="0"/>
                      </a:rPr>
                      <m:t>𝑒𝑥𝑝𝑟𝑒𝑠𝑠𝑖𝑜𝑛</m:t>
                    </m:r>
                    <m:r>
                      <a:rPr lang="en-US" altLang="de-DE" i="1">
                        <a:latin typeface="Calibri" panose="020F0502020204030204" charset="0"/>
                        <a:cs typeface="Cambria Math" panose="02040503050406030204" charset="0"/>
                      </a:rPr>
                      <m:t> </m:t>
                    </m:r>
                    <m:r>
                      <a:rPr lang="en-US" altLang="de-DE" i="1">
                        <a:latin typeface="Calibri" panose="020F0502020204030204" charset="0"/>
                        <a:cs typeface="Cambria Math" panose="02040503050406030204" charset="0"/>
                      </a:rPr>
                      <m:t>𝑖𝑛</m:t>
                    </m:r>
                    <m:r>
                      <a:rPr lang="en-US" altLang="de-DE" i="1">
                        <a:latin typeface="Calibri" panose="020F0502020204030204" charset="0"/>
                        <a:cs typeface="Cambria Math" panose="02040503050406030204" charset="0"/>
                      </a:rPr>
                      <m:t> </m:t>
                    </m:r>
                    <m:r>
                      <a:rPr lang="en-US" altLang="de-DE" i="1">
                        <a:latin typeface="Calibri" panose="020F0502020204030204" charset="0"/>
                        <a:cs typeface="Cambria Math" panose="02040503050406030204" charset="0"/>
                      </a:rPr>
                      <m:t>𝑡ℎ𝑒</m:t>
                    </m:r>
                    <m:r>
                      <a:rPr lang="en-US" altLang="de-DE" i="1">
                        <a:latin typeface="Calibri" panose="020F0502020204030204" charset="0"/>
                        <a:cs typeface="Cambria Math" panose="02040503050406030204" charset="0"/>
                      </a:rPr>
                      <m:t> </m:t>
                    </m:r>
                    <m:r>
                      <a:rPr lang="en-US" altLang="de-DE" i="1">
                        <a:latin typeface="Calibri" panose="020F0502020204030204" charset="0"/>
                        <a:cs typeface="Cambria Math" panose="02040503050406030204" charset="0"/>
                      </a:rPr>
                      <m:t>𝑞𝑢𝑎𝑑𝑟𝑎𝑡</m:t>
                    </m:r>
                    <m:r>
                      <a:rPr lang="en-US" altLang="de-DE" i="1">
                        <a:latin typeface="Calibri" panose="020F0502020204030204" charset="0"/>
                        <a:cs typeface="Cambria Math" panose="02040503050406030204" charset="0"/>
                      </a:rPr>
                      <m:t> </m:t>
                    </m:r>
                    <m:r>
                      <a:rPr lang="en-US" altLang="de-DE" i="1">
                        <a:latin typeface="Calibri" panose="020F0502020204030204" charset="0"/>
                        <a:cs typeface="Cambria Math" panose="02040503050406030204" charset="0"/>
                      </a:rPr>
                      <m:t>𝑖𝑠</m:t>
                    </m:r>
                    <m:r>
                      <a:rPr lang="en-US" altLang="de-DE" i="1">
                        <a:latin typeface="Calibri" panose="020F0502020204030204" charset="0"/>
                        <a:cs typeface="Cambria Math" panose="02040503050406030204" charset="0"/>
                      </a:rPr>
                      <m:t> </m:t>
                    </m:r>
                    <m:r>
                      <a:rPr lang="en-US" altLang="de-DE" i="1">
                        <a:latin typeface="Calibri" panose="020F0502020204030204" charset="0"/>
                        <a:cs typeface="Cambria Math" panose="02040503050406030204" charset="0"/>
                      </a:rPr>
                      <m:t>𝑎𝑙𝑤𝑎𝑦𝑠</m:t>
                    </m:r>
                    <m:r>
                      <a:rPr lang="en-US" altLang="de-DE" i="1">
                        <a:latin typeface="Calibri" panose="020F0502020204030204" charset="0"/>
                        <a:cs typeface="Cambria Math" panose="02040503050406030204" charset="0"/>
                      </a:rPr>
                      <m:t> </m:t>
                    </m:r>
                    <m:r>
                      <a:rPr lang="en-US" altLang="de-DE" i="1">
                        <a:latin typeface="Calibri" panose="020F0502020204030204" charset="0"/>
                        <a:cs typeface="Cambria Math" panose="02040503050406030204" charset="0"/>
                      </a:rPr>
                      <m:t>𝑏𝑖𝑔𝑔𝑒𝑟</m:t>
                    </m:r>
                    <m:r>
                      <a:rPr lang="en-US" altLang="de-DE" i="1">
                        <a:latin typeface="Calibri" panose="020F0502020204030204" charset="0"/>
                        <a:cs typeface="Cambria Math" panose="02040503050406030204" charset="0"/>
                      </a:rPr>
                      <m:t> </m:t>
                    </m:r>
                    <m:r>
                      <a:rPr lang="en-US" altLang="de-DE" i="1">
                        <a:latin typeface="Calibri" panose="020F0502020204030204" charset="0"/>
                        <a:cs typeface="Cambria Math" panose="02040503050406030204" charset="0"/>
                      </a:rPr>
                      <m:t>𝑡ℎ𝑒𝑛</m:t>
                    </m:r>
                    <m:r>
                      <a:rPr lang="en-US" altLang="de-DE" i="1">
                        <a:latin typeface="Calibri" panose="020F0502020204030204" charset="0"/>
                        <a:cs typeface="Cambria Math" panose="02040503050406030204" charset="0"/>
                      </a:rPr>
                      <m:t> </m:t>
                    </m:r>
                    <m:r>
                      <a:rPr lang="en-US" altLang="de-DE" i="1">
                        <a:latin typeface="Calibri" panose="020F0502020204030204" charset="0"/>
                        <a:cs typeface="Cambria Math" panose="02040503050406030204" charset="0"/>
                      </a:rPr>
                      <m:t>0</m:t>
                    </m:r>
                    <m:r>
                      <a:rPr lang="en-US" altLang="de-DE" i="1">
                        <a:latin typeface="Calibri" panose="020F0502020204030204" charset="0"/>
                        <a:cs typeface="Cambria Math" panose="02040503050406030204" charset="0"/>
                      </a:rPr>
                      <m:t> , </m:t>
                    </m:r>
                    <m:r>
                      <a:rPr lang="en-US" altLang="de-DE" i="1">
                        <a:latin typeface="Calibri" panose="020F0502020204030204" charset="0"/>
                        <a:cs typeface="Cambria Math" panose="02040503050406030204" charset="0"/>
                      </a:rPr>
                      <m:t>𝑠𝑜</m:t>
                    </m:r>
                    <m:r>
                      <a:rPr lang="en-US" altLang="de-DE" i="1">
                        <a:latin typeface="Calibri" panose="020F0502020204030204" charset="0"/>
                        <a:cs typeface="Cambria Math" panose="02040503050406030204" charset="0"/>
                      </a:rPr>
                      <m:t>  </m:t>
                    </m:r>
                    <m:sSup>
                      <m:sSupPr>
                        <m:ctrlPr>
                          <a:rPr lang="en-US" altLang="de-DE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pPr>
                      <m:e>
                        <m:rad>
                          <m:radPr>
                            <m:degHide m:val="on"/>
                            <m:ctrlPr>
                              <a:rPr lang="en-US" altLang="de-DE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radPr>
                          <m:deg/>
                          <m:e>
                            <m:rad>
                              <m:radPr>
                                <m:degHide m:val="on"/>
                                <m:ctrlPr>
                                  <a:rPr lang="en-US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𝑥</m:t>
                                </m:r>
                                <m:r>
                                  <a:rPr lang="en-US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−</m:t>
                                </m:r>
                                <m:r>
                                  <a:rPr lang="en-US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4</m:t>
                                </m:r>
                              </m:e>
                            </m:rad>
                            <m:r>
                              <a:rPr lang="en-US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+</m:t>
                            </m:r>
                            <m:r>
                              <a:rPr lang="en-US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2</m:t>
                            </m:r>
                            <m:r>
                              <a:rPr lang="de-DE" altLang="en-US">
                                <a:latin typeface="Calibri" panose="020F0502020204030204" charset="0"/>
                                <a:sym typeface="+mn-ea"/>
                              </a:rPr>
                              <m:t>   </m:t>
                            </m:r>
                          </m:e>
                        </m:rad>
                      </m:e>
                      <m:sup>
                        <m:r>
                          <a:rPr lang="en-US" altLang="de-DE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2</m:t>
                        </m:r>
                      </m:sup>
                    </m:sSup>
                    <m:r>
                      <a:rPr lang="en-US" altLang="de-DE" i="1">
                        <a:latin typeface="Cambria Math" panose="02040503050406030204" charset="0"/>
                        <a:cs typeface="Cambria Math" panose="02040503050406030204" charset="0"/>
                      </a:rPr>
                      <m:t>= </m:t>
                    </m:r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radPr>
                      <m:deg/>
                      <m:e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4</m:t>
                        </m:r>
                      </m:e>
                    </m:rad>
                    <m:r>
                      <a:rPr lang="en-US" i="1">
                        <a:latin typeface="Cambria Math" panose="02040503050406030204" charset="0"/>
                        <a:cs typeface="Cambria Math" panose="02040503050406030204" charset="0"/>
                      </a:rPr>
                      <m:t>+</m:t>
                    </m:r>
                    <m:r>
                      <a:rPr lang="en-US" i="1">
                        <a:latin typeface="Cambria Math" panose="02040503050406030204" charset="0"/>
                        <a:cs typeface="Cambria Math" panose="02040503050406030204" charset="0"/>
                      </a:rPr>
                      <m:t>2</m:t>
                    </m:r>
                  </m:oMath>
                </a14:m>
                <a:r>
                  <a:rPr lang="de-DE" altLang="en-US">
                    <a:latin typeface="Calibri" panose="020F0502020204030204" charset="0"/>
                  </a:rPr>
                  <a:t>   </a:t>
                </a:r>
                <a:endParaRPr lang="en-US"/>
              </a:p>
              <a:p>
                <a:r>
                  <a:rPr lang="de-DE" altLang="en-US">
                    <a:latin typeface="Calibri" panose="020F0502020204030204" charset="0"/>
                  </a:rPr>
                  <a:t>factor out 3 from the cube radical:</a:t>
                </a:r>
                <a:endParaRPr lang="de-DE" altLang="en-US">
                  <a:latin typeface="Calibri" panose="020F0502020204030204" charset="0"/>
                </a:endParaRPr>
              </a:p>
              <a:p>
                <a14:m>
                  <m:oMath xmlns:m="http://schemas.openxmlformats.org/officeDocument/2006/math">
                    <m:rad>
                      <m:radPr>
                        <m:ctrlPr>
                          <a:rPr lang="de-DE" alt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radPr>
                      <m:deg>
                        <m:r>
                          <a:rPr lang="en-US" altLang="de-DE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3</m:t>
                        </m:r>
                      </m:deg>
                      <m:e>
                        <m:r>
                          <a:rPr lang="en-US" altLang="de-DE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3</m:t>
                        </m:r>
                      </m:e>
                    </m:rad>
                    <m:rad>
                      <m:radPr>
                        <m:ctrlPr>
                          <a:rPr lang="en-US" altLang="de-DE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radPr>
                      <m:deg>
                        <m:r>
                          <a:rPr lang="en-US" altLang="de-DE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3</m:t>
                        </m:r>
                      </m:deg>
                      <m:e>
                        <m:r>
                          <a:rPr lang="en-US" altLang="de-DE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𝑥</m:t>
                        </m:r>
                        <m:r>
                          <a:rPr lang="en-US" altLang="de-DE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−</m:t>
                        </m:r>
                        <m:r>
                          <a:rPr lang="en-US" altLang="de-DE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4</m:t>
                        </m:r>
                      </m:e>
                    </m:rad>
                    <m:r>
                      <a:rPr lang="en-US" altLang="de-DE" i="1">
                        <a:latin typeface="Cambria Math" panose="02040503050406030204" charset="0"/>
                        <a:cs typeface="Cambria Math" panose="02040503050406030204" charset="0"/>
                      </a:rPr>
                      <m:t>+</m:t>
                    </m:r>
                    <m:r>
                      <a:rPr lang="en-US" altLang="de-DE" i="1">
                        <a:latin typeface="Cambria Math" panose="02040503050406030204" charset="0"/>
                        <a:cs typeface="Cambria Math" panose="02040503050406030204" charset="0"/>
                      </a:rPr>
                      <m:t>2</m:t>
                    </m:r>
                    <m:r>
                      <a:rPr lang="en-US" altLang="de-DE" i="1">
                        <a:latin typeface="Cambria Math" panose="02040503050406030204" charset="0"/>
                        <a:cs typeface="Cambria Math" panose="02040503050406030204" charset="0"/>
                      </a:rPr>
                      <m:t> = </m:t>
                    </m:r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radPr>
                      <m:deg/>
                      <m:e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4</m:t>
                        </m:r>
                      </m:e>
                    </m:rad>
                    <m:r>
                      <a:rPr lang="en-US" i="1">
                        <a:latin typeface="Cambria Math" panose="02040503050406030204" charset="0"/>
                        <a:cs typeface="Cambria Math" panose="02040503050406030204" charset="0"/>
                      </a:rPr>
                      <m:t>+</m:t>
                    </m:r>
                    <m:r>
                      <a:rPr lang="en-US" i="1">
                        <a:latin typeface="Cambria Math" panose="02040503050406030204" charset="0"/>
                        <a:cs typeface="Cambria Math" panose="02040503050406030204" charset="0"/>
                      </a:rPr>
                      <m:t>2</m:t>
                    </m:r>
                  </m:oMath>
                </a14:m>
                <a:endParaRPr lang="en-US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r>
                  <a:rPr lang="de-DE" altLang="en-US">
                    <a:latin typeface="Calibri" panose="020F0502020204030204" charset="0"/>
                  </a:rPr>
                  <a:t>substract 2 from both sides :</a:t>
                </a:r>
                <a:endParaRPr lang="de-DE" altLang="en-US">
                  <a:latin typeface="Calibri" panose="020F0502020204030204" charset="0"/>
                </a:endParaRPr>
              </a:p>
              <a:p>
                <a14:m>
                  <m:oMath xmlns:m="http://schemas.openxmlformats.org/officeDocument/2006/math">
                    <m:rad>
                      <m:radPr>
                        <m:ctrlPr>
                          <a:rPr lang="de-DE" alt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radPr>
                      <m:deg>
                        <m:r>
                          <a:rPr lang="en-US" altLang="de-DE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3</m:t>
                        </m:r>
                      </m:deg>
                      <m:e>
                        <m:r>
                          <a:rPr lang="en-US" altLang="de-DE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3</m:t>
                        </m:r>
                      </m:e>
                    </m:rad>
                    <m:rad>
                      <m:radPr>
                        <m:ctrlPr>
                          <a:rPr lang="en-US" altLang="de-DE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radPr>
                      <m:deg>
                        <m:r>
                          <a:rPr lang="en-US" altLang="de-DE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3</m:t>
                        </m:r>
                      </m:deg>
                      <m:e>
                        <m:r>
                          <a:rPr lang="en-US" altLang="de-DE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𝑥</m:t>
                        </m:r>
                        <m:r>
                          <a:rPr lang="en-US" altLang="de-DE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−</m:t>
                        </m:r>
                        <m:r>
                          <a:rPr lang="en-US" altLang="de-DE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4</m:t>
                        </m:r>
                      </m:e>
                    </m:rad>
                    <m:r>
                      <a:rPr lang="en-US" altLang="de-DE" i="1">
                        <a:latin typeface="Cambria Math" panose="02040503050406030204" charset="0"/>
                        <a:cs typeface="Cambria Math" panose="02040503050406030204" charset="0"/>
                      </a:rPr>
                      <m:t>= </m:t>
                    </m:r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radPr>
                      <m:deg/>
                      <m:e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4</m:t>
                        </m:r>
                      </m:e>
                    </m:rad>
                  </m:oMath>
                </a14:m>
                <a:endParaRPr lang="en-US"/>
              </a:p>
              <a:p>
                <a:r>
                  <a:rPr lang="de-DE" altLang="en-US">
                    <a:latin typeface="Calibri" panose="020F0502020204030204" charset="0"/>
                  </a:rPr>
                  <a:t>x-4 = 0 or:</a:t>
                </a:r>
                <a:endParaRPr lang="de-DE" altLang="en-US">
                  <a:latin typeface="Calibri" panose="020F0502020204030204" charset="0"/>
                </a:endParaRPr>
              </a:p>
              <a:p>
                <a:r>
                  <a:rPr lang="en-US" altLang="ru-RU"/>
                  <a:t>divide on cube rood, will be 1/6 power</a:t>
                </a:r>
                <a:r>
                  <a:rPr lang="de-DE" altLang="ru-RU">
                    <a:latin typeface="Calibri" panose="020F0502020204030204" charset="0"/>
                  </a:rPr>
                  <a:t>:</a:t>
                </a:r>
                <a:r>
                  <a:rPr lang="en-US" altLang="ru-RU"/>
                  <a:t> </a:t>
                </a:r>
                <a:endParaRPr lang="ru-RU"/>
              </a:p>
              <a:p>
                <a14:m>
                  <m:oMath xmlns:m="http://schemas.openxmlformats.org/officeDocument/2006/math">
                    <m:rad>
                      <m:radPr>
                        <m:ctrlP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radPr>
                      <m:deg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6</m:t>
                        </m:r>
                      </m:deg>
                      <m:e>
                        <m:r>
                          <a:rPr lang="en-US">
                            <a:latin typeface="Cambria Math" panose="02040503050406030204" charset="0"/>
                            <a:sym typeface="+mn-ea"/>
                          </a:rPr>
                          <m:t>𝑥</m:t>
                        </m:r>
                        <m:r>
                          <a:rPr lang="en-US">
                            <a:latin typeface="Cambria Math" panose="02040503050406030204" charset="0"/>
                            <a:sym typeface="+mn-ea"/>
                          </a:rPr>
                          <m:t>−</m:t>
                        </m:r>
                        <m:r>
                          <a:rPr lang="en-US">
                            <a:latin typeface="Cambria Math" panose="02040503050406030204" charset="0"/>
                            <a:sym typeface="+mn-ea"/>
                          </a:rPr>
                          <m:t>4</m:t>
                        </m:r>
                      </m:e>
                    </m:rad>
                    <m:r>
                      <a:rPr lang="en-US" i="1">
                        <a:latin typeface="Cambria Math" panose="02040503050406030204" charset="0"/>
                        <a:cs typeface="Cambria Math" panose="02040503050406030204" charset="0"/>
                      </a:rPr>
                      <m:t>=</m:t>
                    </m:r>
                    <m:rad>
                      <m:radPr>
                        <m:ctrlP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radPr>
                      <m:deg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3</m:t>
                        </m:r>
                      </m:deg>
                      <m:e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3</m:t>
                        </m:r>
                      </m:e>
                    </m:rad>
                    <m:r>
                      <a:rPr lang="en-US" i="1">
                        <a:latin typeface="Cambria Math" panose="02040503050406030204" charset="0"/>
                        <a:cs typeface="Cambria Math" panose="02040503050406030204" charset="0"/>
                      </a:rPr>
                      <m:t>, </m:t>
                    </m:r>
                    <m:r>
                      <a:rPr lang="en-US" i="1">
                        <a:latin typeface="Cambria Math" panose="02040503050406030204" charset="0"/>
                        <a:cs typeface="Cambria Math" panose="02040503050406030204" charset="0"/>
                      </a:rPr>
                      <m:t>𝑥</m:t>
                    </m:r>
                    <m:r>
                      <a:rPr lang="en-US" i="1">
                        <a:latin typeface="Cambria Math" panose="02040503050406030204" charset="0"/>
                        <a:cs typeface="Cambria Math" panose="02040503050406030204" charset="0"/>
                      </a:rPr>
                      <m:t>−</m:t>
                    </m:r>
                    <m:r>
                      <a:rPr lang="en-US" i="1">
                        <a:latin typeface="Cambria Math" panose="02040503050406030204" charset="0"/>
                        <a:cs typeface="Cambria Math" panose="02040503050406030204" charset="0"/>
                      </a:rPr>
                      <m:t>4</m:t>
                    </m:r>
                    <m:r>
                      <a:rPr lang="en-US" i="1">
                        <a:latin typeface="Cambria Math" panose="02040503050406030204" charset="0"/>
                        <a:cs typeface="Cambria Math" panose="02040503050406030204" charset="0"/>
                      </a:rPr>
                      <m:t> = </m:t>
                    </m:r>
                    <m:r>
                      <a:rPr lang="en-US" i="1">
                        <a:latin typeface="Cambria Math" panose="02040503050406030204" charset="0"/>
                        <a:cs typeface="Cambria Math" panose="02040503050406030204" charset="0"/>
                      </a:rPr>
                      <m:t>9</m:t>
                    </m:r>
                    <m:r>
                      <a:rPr lang="en-US" i="1">
                        <a:latin typeface="Cambria Math" panose="02040503050406030204" charset="0"/>
                        <a:cs typeface="Cambria Math" panose="02040503050406030204" charset="0"/>
                      </a:rPr>
                      <m:t>, </m:t>
                    </m:r>
                    <m:r>
                      <a:rPr lang="en-US" i="1">
                        <a:latin typeface="Cambria Math" panose="02040503050406030204" charset="0"/>
                        <a:cs typeface="Cambria Math" panose="02040503050406030204" charset="0"/>
                      </a:rPr>
                      <m:t>𝑥</m:t>
                    </m:r>
                    <m:r>
                      <a:rPr lang="en-US" i="1">
                        <a:latin typeface="Cambria Math" panose="02040503050406030204" charset="0"/>
                        <a:cs typeface="Cambria Math" panose="02040503050406030204" charset="0"/>
                      </a:rPr>
                      <m:t> = </m:t>
                    </m:r>
                    <m:r>
                      <a:rPr lang="en-US" i="1">
                        <a:latin typeface="Cambria Math" panose="02040503050406030204" charset="0"/>
                        <a:cs typeface="Cambria Math" panose="02040503050406030204" charset="0"/>
                      </a:rPr>
                      <m:t>13</m:t>
                    </m:r>
                    <m:r>
                      <a:rPr lang="en-US" i="1">
                        <a:latin typeface="Cambria Math" panose="02040503050406030204" charset="0"/>
                        <a:cs typeface="Cambria Math" panose="02040503050406030204" charset="0"/>
                      </a:rPr>
                      <m:t> </m:t>
                    </m:r>
                  </m:oMath>
                </a14:m>
                <a:r>
                  <a:rPr lang="en-US"/>
                  <a:t> </a:t>
                </a:r>
                <a:endParaRPr lang="en-US"/>
              </a:p>
              <a:p>
                <a:endParaRPr lang="en-US"/>
              </a:p>
            </p:txBody>
          </p:sp>
        </mc:Choice>
        <mc:Fallback>
          <p:sp>
            <p:nvSpPr>
              <p:cNvPr id="3" name="Content Placeholder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40970" y="798830"/>
                <a:ext cx="12051030" cy="6058535"/>
              </a:xfrm>
              <a:blipFill rotWithShape="1">
                <a:blip r:embed="rId2"/>
                <a:stretch>
                  <a:fillRect b="-6362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" y="93980"/>
            <a:ext cx="11193780" cy="592455"/>
          </a:xfrm>
        </p:spPr>
        <p:txBody>
          <a:bodyPr>
            <a:normAutofit fontScale="90000"/>
          </a:bodyPr>
          <a:p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60020" y="686435"/>
                <a:ext cx="11916410" cy="6001385"/>
              </a:xfrm>
            </p:spPr>
            <p:txBody>
              <a:bodyPr/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i="1">
                                            <a:latin typeface="Cambria Math" panose="02040503050406030204" charset="0"/>
                                            <a:cs typeface="Cambria Math" panose="02040503050406030204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i="1">
                                            <a:latin typeface="Cambria Math" panose="02040503050406030204" charset="0"/>
                                            <a:cs typeface="Cambria Math" panose="02040503050406030204" charset="0"/>
                                          </a:rPr>
                                          <m:t>3</m:t>
                                        </m:r>
                                      </m:e>
                                      <m:sup>
                                        <m:f>
                                          <m:fPr>
                                            <m:ctrlPr>
                                              <a:rPr lang="en-US" i="1">
                                                <a:latin typeface="Cambria Math" panose="02040503050406030204" charset="0"/>
                                                <a:cs typeface="Cambria Math" panose="02040503050406030204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i="1">
                                                <a:latin typeface="Cambria Math" panose="02040503050406030204" charset="0"/>
                                                <a:cs typeface="Cambria Math" panose="02040503050406030204" charset="0"/>
                                              </a:rPr>
                                              <m:t>1</m:t>
                                            </m:r>
                                          </m:num>
                                          <m:den>
                                            <m:r>
                                              <a:rPr lang="en-US" i="1">
                                                <a:latin typeface="Cambria Math" panose="02040503050406030204" charset="0"/>
                                                <a:cs typeface="Cambria Math" panose="02040503050406030204" charset="0"/>
                                              </a:rPr>
                                              <m:t>𝑛</m:t>
                                            </m:r>
                                          </m:den>
                                        </m:f>
                                      </m:sup>
                                    </m:sSup>
                                    <m:r>
                                      <a:rPr lang="en-US" i="1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lang="en-US" i="1">
                                            <a:latin typeface="Cambria Math" panose="02040503050406030204" charset="0"/>
                                            <a:cs typeface="Cambria Math" panose="02040503050406030204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i="1">
                                            <a:latin typeface="Cambria Math" panose="02040503050406030204" charset="0"/>
                                            <a:cs typeface="Cambria Math" panose="02040503050406030204" charset="0"/>
                                          </a:rPr>
                                          <m:t>4</m:t>
                                        </m:r>
                                      </m:e>
                                      <m:sup>
                                        <m:f>
                                          <m:fPr>
                                            <m:ctrlPr>
                                              <a:rPr lang="en-US" i="1">
                                                <a:latin typeface="Cambria Math" panose="02040503050406030204" charset="0"/>
                                                <a:cs typeface="Cambria Math" panose="02040503050406030204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i="1">
                                                <a:latin typeface="Cambria Math" panose="02040503050406030204" charset="0"/>
                                                <a:cs typeface="Cambria Math" panose="02040503050406030204" charset="0"/>
                                              </a:rPr>
                                              <m:t>1</m:t>
                                            </m:r>
                                          </m:num>
                                          <m:den>
                                            <m:r>
                                              <a:rPr lang="en-US" i="1">
                                                <a:latin typeface="Cambria Math" panose="02040503050406030204" charset="0"/>
                                                <a:cs typeface="Cambria Math" panose="02040503050406030204" charset="0"/>
                                              </a:rPr>
                                              <m:t>𝑛</m:t>
                                            </m:r>
                                          </m:den>
                                        </m:f>
                                      </m:sup>
                                    </m:sSup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𝑛</m:t>
                            </m:r>
                          </m:sup>
                        </m:sSup>
                      </m:e>
                    </m:func>
                    <m:r>
                      <a:rPr lang="en-US" i="1">
                        <a:latin typeface="Cambria Math" panose="02040503050406030204" charset="0"/>
                        <a:cs typeface="Cambria Math" panose="02040503050406030204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𝑒</m:t>
                        </m:r>
                      </m:e>
                      <m:sup>
                        <m:func>
                          <m:funcPr>
                            <m:ctrlPr>
                              <a:rPr lang="en-US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lim</m:t>
                                </m:r>
                              </m:e>
                              <m:lim>
                                <m:r>
                                  <a:rPr lang="en-US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𝑛</m:t>
                                </m:r>
                                <m:r>
                                  <a:rPr lang="en-US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→∞</m:t>
                                </m:r>
                              </m:lim>
                            </m:limLow>
                          </m:fName>
                          <m:e>
                            <m:r>
                              <a:rPr lang="en-US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𝑙𝑛</m:t>
                            </m:r>
                            <m:r>
                              <a:rPr lang="en-US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3</m:t>
                                </m:r>
                              </m:e>
                              <m:sup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  <m:t>𝑛</m:t>
                                    </m:r>
                                  </m:den>
                                </m:f>
                              </m:sup>
                            </m:sSup>
                            <m:r>
                              <a:rPr lang="en-US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4</m:t>
                                </m:r>
                              </m:e>
                              <m:sup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  <m:t>𝑛</m:t>
                                    </m:r>
                                  </m:den>
                                </m:f>
                              </m:sup>
                            </m:sSup>
                            <m:r>
                              <a:rPr lang="en-US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)</m:t>
                            </m:r>
                          </m:e>
                        </m:func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𝑙𝑛</m:t>
                        </m:r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2</m:t>
                        </m:r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)</m:t>
                        </m:r>
                      </m:sup>
                    </m:sSup>
                  </m:oMath>
                </a14:m>
                <a:endParaRPr lang="en-US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r>
                  <a:rPr lang="en-US"/>
                  <a:t>with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charset="0"/>
                        <a:cs typeface="Cambria Math" panose="02040503050406030204" charset="0"/>
                      </a:rPr>
                      <m:t>𝑛</m:t>
                    </m:r>
                    <m:r>
                      <a:rPr lang="en-US" i="1">
                        <a:latin typeface="Cambria Math" panose="02040503050406030204" charset="0"/>
                        <a:cs typeface="Cambria Math" panose="02040503050406030204" charset="0"/>
                      </a:rPr>
                      <m:t>→∞:</m:t>
                    </m:r>
                  </m:oMath>
                </a14:m>
                <a:endParaRPr lang="en-US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𝑙𝑛</m:t>
                        </m:r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3</m:t>
                            </m:r>
                          </m:e>
                          <m:sup>
                            <m:f>
                              <m:fPr>
                                <m:ctrlPr>
                                  <a:rPr lang="en-US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𝑛</m:t>
                                </m:r>
                              </m:den>
                            </m:f>
                          </m:sup>
                        </m:sSup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4</m:t>
                            </m:r>
                          </m:e>
                          <m:sup>
                            <m:f>
                              <m:fPr>
                                <m:ctrlPr>
                                  <a:rPr lang="en-US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𝑛</m:t>
                                </m:r>
                              </m:den>
                            </m:f>
                          </m:sup>
                        </m:sSup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)</m:t>
                        </m:r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𝑙𝑛</m:t>
                        </m:r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2</m:t>
                        </m:r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)</m:t>
                        </m:r>
                      </m:num>
                      <m:den>
                        <m:f>
                          <m:fPr>
                            <m:ctrlPr>
                              <a:rPr lang="en-US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𝑛</m:t>
                            </m:r>
                          </m:den>
                        </m:f>
                      </m:den>
                    </m:f>
                    <m:r>
                      <a:rPr lang="en-US" i="1">
                        <a:latin typeface="Cambria Math" panose="02040503050406030204" charset="0"/>
                        <a:cs typeface="Cambria Math" panose="02040503050406030204" charset="0"/>
                      </a:rPr>
                      <m:t>=(</m:t>
                    </m:r>
                    <m:r>
                      <a:rPr lang="en-US" i="1">
                        <a:latin typeface="Cambria Math" panose="02040503050406030204" charset="0"/>
                        <a:cs typeface="Cambria Math" panose="02040503050406030204" charset="0"/>
                      </a:rPr>
                      <m:t>𝑙</m:t>
                    </m:r>
                    <m:r>
                      <a:rPr lang="en-US" i="1">
                        <a:latin typeface="Cambria Math" panose="02040503050406030204" charset="0"/>
                        <a:cs typeface="Cambria Math" panose="02040503050406030204" charset="0"/>
                      </a:rPr>
                      <m:t>’</m:t>
                    </m:r>
                    <m:r>
                      <a:rPr lang="en-US" i="1">
                        <a:latin typeface="Cambria Math" panose="02040503050406030204" charset="0"/>
                        <a:cs typeface="Cambria Math" panose="02040503050406030204" charset="0"/>
                      </a:rPr>
                      <m:t>𝑜𝑝𝑒𝑡𝑎𝑙𝑒</m:t>
                    </m:r>
                    <m:r>
                      <a:rPr lang="en-US" i="1">
                        <a:latin typeface="Cambria Math" panose="02040503050406030204" charset="0"/>
                        <a:cs typeface="Cambria Math" panose="02040503050406030204" charset="0"/>
                      </a:rPr>
                      <m:t>) =</m:t>
                    </m:r>
                    <m:f>
                      <m:fPr>
                        <m:ctrlP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fPr>
                      <m:num>
                        <m:f>
                          <m:fPr>
                            <m:ctrlPr>
                              <a:rPr lang="en-US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i="1">
                                            <a:latin typeface="Cambria Math" panose="02040503050406030204" charset="0"/>
                                            <a:cs typeface="Cambria Math" panose="02040503050406030204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i="1">
                                            <a:latin typeface="Cambria Math" panose="02040503050406030204" charset="0"/>
                                            <a:cs typeface="Cambria Math" panose="02040503050406030204" charset="0"/>
                                          </a:rPr>
                                          <m:t>3</m:t>
                                        </m:r>
                                      </m:e>
                                      <m:sup>
                                        <m:f>
                                          <m:fPr>
                                            <m:ctrlPr>
                                              <a:rPr lang="en-US" i="1">
                                                <a:latin typeface="Cambria Math" panose="02040503050406030204" charset="0"/>
                                                <a:cs typeface="Cambria Math" panose="02040503050406030204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i="1">
                                                <a:latin typeface="Cambria Math" panose="02040503050406030204" charset="0"/>
                                                <a:cs typeface="Cambria Math" panose="02040503050406030204" charset="0"/>
                                              </a:rPr>
                                              <m:t>1</m:t>
                                            </m:r>
                                          </m:num>
                                          <m:den>
                                            <m:r>
                                              <a:rPr lang="en-US" i="1">
                                                <a:latin typeface="Cambria Math" panose="02040503050406030204" charset="0"/>
                                                <a:cs typeface="Cambria Math" panose="02040503050406030204" charset="0"/>
                                              </a:rPr>
                                              <m:t>𝑛</m:t>
                                            </m:r>
                                          </m:den>
                                        </m:f>
                                      </m:sup>
                                    </m:sSup>
                                    <m:r>
                                      <a:rPr lang="en-US" i="1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lang="en-US" i="1">
                                            <a:latin typeface="Cambria Math" panose="02040503050406030204" charset="0"/>
                                            <a:cs typeface="Cambria Math" panose="02040503050406030204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i="1">
                                            <a:latin typeface="Cambria Math" panose="02040503050406030204" charset="0"/>
                                            <a:cs typeface="Cambria Math" panose="02040503050406030204" charset="0"/>
                                          </a:rPr>
                                          <m:t>4</m:t>
                                        </m:r>
                                      </m:e>
                                      <m:sup>
                                        <m:f>
                                          <m:fPr>
                                            <m:ctrlPr>
                                              <a:rPr lang="en-US" i="1">
                                                <a:latin typeface="Cambria Math" panose="02040503050406030204" charset="0"/>
                                                <a:cs typeface="Cambria Math" panose="02040503050406030204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i="1">
                                                <a:latin typeface="Cambria Math" panose="02040503050406030204" charset="0"/>
                                                <a:cs typeface="Cambria Math" panose="02040503050406030204" charset="0"/>
                                              </a:rPr>
                                              <m:t>1</m:t>
                                            </m:r>
                                          </m:num>
                                          <m:den>
                                            <m:r>
                                              <a:rPr lang="en-US" i="1">
                                                <a:latin typeface="Cambria Math" panose="02040503050406030204" charset="0"/>
                                                <a:cs typeface="Cambria Math" panose="02040503050406030204" charset="0"/>
                                              </a:rPr>
                                              <m:t>𝑛</m:t>
                                            </m:r>
                                          </m:den>
                                        </m:f>
                                      </m:sup>
                                    </m:sSup>
                                  </m:e>
                                </m:d>
                              </m:e>
                              <m:sup>
                                <m:r>
                                  <a:rPr lang="en-US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’</m:t>
                                </m:r>
                              </m:sup>
                            </m:sSup>
                          </m:num>
                          <m:den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3</m:t>
                                </m:r>
                              </m:e>
                              <m:sup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  <m:t>𝑛</m:t>
                                    </m:r>
                                  </m:den>
                                </m:f>
                              </m:sup>
                            </m:sSup>
                            <m:r>
                              <a:rPr lang="en-US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4</m:t>
                                </m:r>
                              </m:e>
                              <m:sup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  <m:t>𝑛</m:t>
                                    </m:r>
                                  </m:den>
                                </m:f>
                              </m:sup>
                            </m:sSup>
                          </m:den>
                        </m:f>
                      </m:num>
                      <m:den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−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1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𝑛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den>
                    </m:f>
                    <m:r>
                      <a:rPr lang="en-US" i="1">
                        <a:latin typeface="Cambria Math" panose="02040503050406030204" charset="0"/>
                        <a:cs typeface="Cambria Math" panose="02040503050406030204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−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1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𝑛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𝑙𝑛</m:t>
                        </m:r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3</m:t>
                        </m:r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∙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3</m:t>
                            </m:r>
                          </m:e>
                          <m:sup>
                            <m:f>
                              <m:fPr>
                                <m:ctrlPr>
                                  <a:rPr lang="en-US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𝑛</m:t>
                                </m:r>
                              </m:den>
                            </m:f>
                          </m:sup>
                        </m:sSup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−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1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𝑛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𝑙𝑛</m:t>
                        </m:r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4</m:t>
                        </m:r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∙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4</m:t>
                            </m:r>
                          </m:e>
                          <m:sup>
                            <m:f>
                              <m:fPr>
                                <m:ctrlPr>
                                  <a:rPr lang="en-US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𝑛</m:t>
                                </m:r>
                              </m:den>
                            </m:f>
                          </m:sup>
                        </m:sSup>
                      </m:num>
                      <m:den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−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1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𝑛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3</m:t>
                            </m:r>
                          </m:e>
                          <m:sup>
                            <m:f>
                              <m:fPr>
                                <m:ctrlPr>
                                  <a:rPr lang="en-US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𝑛</m:t>
                                </m:r>
                              </m:den>
                            </m:f>
                          </m:sup>
                        </m:sSup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4</m:t>
                            </m:r>
                          </m:e>
                          <m:sup>
                            <m:f>
                              <m:fPr>
                                <m:ctrlPr>
                                  <a:rPr lang="en-US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𝑛</m:t>
                                </m:r>
                              </m:den>
                            </m:f>
                          </m:sup>
                        </m:sSup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)</m:t>
                        </m:r>
                      </m:den>
                    </m:f>
                    <m:r>
                      <a:rPr lang="en-US" i="1">
                        <a:latin typeface="Cambria Math" panose="02040503050406030204" charset="0"/>
                        <a:cs typeface="Cambria Math" panose="02040503050406030204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𝑙𝑛</m:t>
                        </m:r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3</m:t>
                        </m:r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∙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3</m:t>
                            </m:r>
                          </m:e>
                          <m:sup>
                            <m:f>
                              <m:f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𝑛</m:t>
                                </m:r>
                              </m:den>
                            </m:f>
                          </m:sup>
                        </m:sSup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𝑙𝑛</m:t>
                        </m:r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4</m:t>
                        </m:r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∙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4</m:t>
                            </m:r>
                          </m:e>
                          <m:sup>
                            <m:f>
                              <m:f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𝑛</m:t>
                                </m:r>
                              </m:den>
                            </m:f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3</m:t>
                            </m:r>
                          </m:e>
                          <m:sup>
                            <m:f>
                              <m:f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𝑛</m:t>
                                </m:r>
                              </m:den>
                            </m:f>
                          </m:sup>
                        </m:sSup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4</m:t>
                            </m:r>
                          </m:e>
                          <m:sup>
                            <m:f>
                              <m:f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𝑛</m:t>
                                </m:r>
                              </m:den>
                            </m:f>
                          </m:sup>
                        </m:sSup>
                      </m:den>
                    </m:f>
                    <m:r>
                      <a:rPr lang="en-US" i="1">
                        <a:latin typeface="Cambria Math" panose="02040503050406030204" charset="0"/>
                        <a:cs typeface="Cambria Math" panose="02040503050406030204" charset="0"/>
                      </a:rPr>
                      <m:t>=</m:t>
                    </m:r>
                  </m:oMath>
                </a14:m>
                <a:endParaRPr lang="en-US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charset="0"/>
                        <a:cs typeface="Cambria Math" panose="02040503050406030204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𝑙𝑛</m:t>
                        </m:r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3</m:t>
                        </m:r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∙</m:t>
                        </m:r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𝑙𝑛</m:t>
                        </m:r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4</m:t>
                        </m:r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∙</m:t>
                        </m:r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+</m:t>
                        </m:r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</m:den>
                    </m:f>
                    <m:r>
                      <a:rPr lang="en-US" i="1">
                        <a:latin typeface="Cambria Math" panose="02040503050406030204" charset="0"/>
                        <a:cs typeface="Cambria Math" panose="02040503050406030204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𝑙𝑛</m:t>
                        </m:r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3</m:t>
                        </m:r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𝑙𝑛</m:t>
                        </m:r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4</m:t>
                        </m:r>
                      </m:num>
                      <m:den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2</m:t>
                        </m:r>
                      </m:den>
                    </m:f>
                  </m:oMath>
                </a14:m>
                <a:endParaRPr lang="en-US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r>
                      <a:rPr lang="en-US" i="1">
                        <a:latin typeface="Cambria Math" panose="02040503050406030204" charset="0"/>
                        <a:cs typeface="Cambria Math" panose="02040503050406030204" charset="0"/>
                      </a:rPr>
                      <m:t>𝑚𝑎𝑖𝑛</m:t>
                    </m:r>
                    <m:r>
                      <a:rPr lang="en-US" i="1">
                        <a:latin typeface="Cambria Math" panose="02040503050406030204" charset="0"/>
                        <a:cs typeface="Cambria Math" panose="02040503050406030204" charset="0"/>
                      </a:rPr>
                      <m:t>)=</m:t>
                    </m:r>
                    <m:sSup>
                      <m:sSupPr>
                        <m:ctrlP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𝑒</m:t>
                        </m:r>
                      </m:e>
                      <m:sup>
                        <m:f>
                          <m:fPr>
                            <m:ctrlPr>
                              <a:rPr lang="en-US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𝑙𝑛</m:t>
                            </m:r>
                            <m:r>
                              <a:rPr lang="en-US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3</m:t>
                            </m:r>
                            <m:r>
                              <a:rPr lang="en-US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+</m:t>
                            </m:r>
                            <m:r>
                              <a:rPr lang="en-US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𝑙𝑛</m:t>
                            </m:r>
                            <m:r>
                              <a:rPr lang="en-US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4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2</m:t>
                            </m:r>
                          </m:den>
                        </m:f>
                      </m:sup>
                    </m:sSup>
                  </m:oMath>
                </a14:m>
                <a:endParaRPr lang="en-US"/>
              </a:p>
            </p:txBody>
          </p:sp>
        </mc:Choice>
        <mc:Fallback>
          <p:sp>
            <p:nvSpPr>
              <p:cNvPr id="3" name="Content Placeholder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0020" y="686435"/>
                <a:ext cx="11916410" cy="6001385"/>
              </a:xfr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845" y="90805"/>
            <a:ext cx="11878310" cy="810895"/>
          </a:xfrm>
        </p:spPr>
        <p:txBody>
          <a:bodyPr>
            <a:normAutofit/>
          </a:bodyPr>
          <a:p>
            <a:pPr algn="ctr"/>
            <a:r>
              <a:rPr lang="en-US" altLang="en-US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Find max of x</a:t>
            </a:r>
            <a:r>
              <a:rPr lang="en-US" altLang="en-US" baseline="300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8-x</a:t>
            </a:r>
            <a:endParaRPr lang="en-US" altLang="en-US" baseline="3000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56845" y="977265"/>
                <a:ext cx="11878310" cy="5749925"/>
              </a:xfrm>
            </p:spPr>
            <p:txBody>
              <a:bodyPr/>
              <a:p>
                <a:r>
                  <a:rPr lang="en-US"/>
                  <a:t>e</a:t>
                </a:r>
                <a:r>
                  <a:rPr lang="en-US" baseline="30000"/>
                  <a:t>lnx(8-x)</a:t>
                </a:r>
                <a:endParaRPr lang="en-US" baseline="30000"/>
              </a:p>
              <a:p>
                <a:r>
                  <a:rPr lang="en-US"/>
                  <a:t>f’(x)=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8</m:t>
                        </m:r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−𝑥</m:t>
                        </m:r>
                      </m:num>
                      <m:den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𝑥</m:t>
                        </m:r>
                      </m:den>
                    </m:f>
                    <m:r>
                      <a:rPr lang="en-US" i="1">
                        <a:latin typeface="Cambria Math" panose="02040503050406030204" charset="0"/>
                        <a:cs typeface="Cambria Math" panose="02040503050406030204" charset="0"/>
                      </a:rPr>
                      <m:t>−𝑙𝑛𝑥</m:t>
                    </m:r>
                    <m:r>
                      <a:rPr lang="en-US" i="1">
                        <a:latin typeface="Cambria Math" panose="02040503050406030204" charset="0"/>
                        <a:cs typeface="Cambria Math" panose="02040503050406030204" charset="0"/>
                      </a:rPr>
                      <m:t> = </m:t>
                    </m:r>
                    <m:r>
                      <a:rPr lang="en-US" i="1">
                        <a:latin typeface="Cambria Math" panose="02040503050406030204" charset="0"/>
                        <a:cs typeface="Cambria Math" panose="02040503050406030204" charset="0"/>
                      </a:rPr>
                      <m:t>0</m:t>
                    </m:r>
                  </m:oMath>
                </a14:m>
                <a:r>
                  <a:rPr lang="en-US"/>
                  <a:t> (max at 0 derivative)</a:t>
                </a:r>
                <a:endParaRPr lang="en-US"/>
              </a:p>
              <a:p>
                <a:r>
                  <a:rPr lang="en-US"/>
                  <a:t>8 = x(lnx+1) =</a:t>
                </a:r>
                <a:r>
                  <a:rPr lang="en-US">
                    <a:sym typeface="+mn-ea"/>
                  </a:rPr>
                  <a:t>x(lnex)</a:t>
                </a:r>
                <a:endParaRPr lang="en-US">
                  <a:sym typeface="+mn-ea"/>
                </a:endParaRPr>
              </a:p>
              <a:p>
                <a:r>
                  <a:rPr lang="en-US">
                    <a:sym typeface="+mn-ea"/>
                  </a:rPr>
                  <a:t> 8e=e</a:t>
                </a:r>
                <a:r>
                  <a:rPr lang="en-US">
                    <a:sym typeface="+mn-ea"/>
                  </a:rPr>
                  <a:t>x(lnex)</a:t>
                </a:r>
                <a:endParaRPr lang="en-US">
                  <a:sym typeface="+mn-ea"/>
                </a:endParaRPr>
              </a:p>
              <a:p>
                <a:r>
                  <a:rPr lang="en-US">
                    <a:sym typeface="+mn-ea"/>
                  </a:rPr>
                  <a:t>ex = W(8e)</a:t>
                </a:r>
                <a:endParaRPr lang="en-US">
                  <a:sym typeface="+mn-ea"/>
                </a:endParaRP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𝑥</m:t>
                    </m:r>
                    <m:r>
                      <a:rPr lang="en-US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</m:ctrlPr>
                      </m:fPr>
                      <m:num>
                        <m:r>
                          <a:rPr lang="en-US">
                            <a:sym typeface="+mn-ea"/>
                          </a:rPr>
                          <m:t>W(8e)</m:t>
                        </m:r>
                      </m:num>
                      <m:den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𝑒</m:t>
                        </m:r>
                      </m:den>
                    </m:f>
                  </m:oMath>
                </a14:m>
                <a:endParaRPr lang="en-US"/>
              </a:p>
              <a:p>
                <a:endParaRPr lang="ru-RU"/>
              </a:p>
            </p:txBody>
          </p:sp>
        </mc:Choice>
        <mc:Fallback>
          <p:sp>
            <p:nvSpPr>
              <p:cNvPr id="3" name="Content Placeholder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6845" y="977265"/>
                <a:ext cx="11878310" cy="5749925"/>
              </a:xfrm>
              <a:blipFill rotWithShape="1">
                <a:blip r:embed="rId1"/>
                <a:stretch>
                  <a:fillRect t="-1436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60985"/>
            <a:ext cx="12018645" cy="887730"/>
          </a:xfrm>
        </p:spPr>
        <p:txBody>
          <a:bodyPr/>
          <a:p>
            <a:endParaRPr lang="en-US"/>
          </a:p>
        </p:txBody>
      </p:sp>
      <p:graphicFrame>
        <p:nvGraphicFramePr>
          <p:cNvPr id="4" name="Content Placeholder 3"/>
          <p:cNvGraphicFramePr/>
          <p:nvPr>
            <p:ph idx="1"/>
          </p:nvPr>
        </p:nvGraphicFramePr>
        <p:xfrm>
          <a:off x="0" y="1149350"/>
          <a:ext cx="12024360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6040"/>
                <a:gridCol w="1336040"/>
                <a:gridCol w="1360805"/>
                <a:gridCol w="1311275"/>
                <a:gridCol w="1336040"/>
                <a:gridCol w="1336040"/>
                <a:gridCol w="1336040"/>
                <a:gridCol w="1336040"/>
                <a:gridCol w="1336040"/>
              </a:tblGrid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>
                          <a:latin typeface="Calibri" panose="020F0502020204030204" charset="0"/>
                        </a:rPr>
                        <a:t>Player Id</a:t>
                      </a:r>
                      <a:endParaRPr lang="de-DE" altLang="en-US">
                        <a:latin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>
                          <a:latin typeface="Calibri" panose="020F0502020204030204" charset="0"/>
                        </a:rPr>
                        <a:t>tuple nr</a:t>
                      </a:r>
                      <a:endParaRPr lang="de-DE" altLang="en-US">
                        <a:latin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>
                          <a:latin typeface="Calibri" panose="020F0502020204030204" charset="0"/>
                        </a:rPr>
                        <a:t>game 0</a:t>
                      </a:r>
                      <a:endParaRPr lang="de-DE" altLang="en-US">
                        <a:latin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>
                          <a:latin typeface="Calibri" panose="020F0502020204030204" charset="0"/>
                        </a:rPr>
                        <a:t>game1</a:t>
                      </a:r>
                      <a:endParaRPr lang="de-DE" altLang="en-US">
                        <a:latin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>
                          <a:latin typeface="Calibri" panose="020F0502020204030204" charset="0"/>
                        </a:rPr>
                        <a:t>game2</a:t>
                      </a:r>
                      <a:endParaRPr lang="de-DE" altLang="en-US">
                        <a:latin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>
                          <a:latin typeface="Calibri" panose="020F0502020204030204" charset="0"/>
                        </a:rPr>
                        <a:t>game3</a:t>
                      </a:r>
                      <a:endParaRPr lang="de-DE" altLang="en-US">
                        <a:latin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>
                          <a:latin typeface="Calibri" panose="020F0502020204030204" charset="0"/>
                        </a:rPr>
                        <a:t>game4</a:t>
                      </a:r>
                      <a:endParaRPr lang="de-DE" altLang="en-US">
                        <a:latin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>
                          <a:latin typeface="Calibri" panose="020F0502020204030204" charset="0"/>
                        </a:rPr>
                        <a:t>game5</a:t>
                      </a:r>
                      <a:endParaRPr lang="de-DE" altLang="en-US">
                        <a:latin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>
                          <a:latin typeface="Calibri" panose="020F0502020204030204" charset="0"/>
                        </a:rPr>
                        <a:t>agme6</a:t>
                      </a:r>
                      <a:endParaRPr lang="de-DE" altLang="en-US">
                        <a:latin typeface="Calibri" panose="020F0502020204030204" charset="0"/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>
                          <a:solidFill>
                            <a:srgbClr val="FF0000"/>
                          </a:solidFill>
                          <a:latin typeface="Calibri" panose="020F0502020204030204" charset="0"/>
                        </a:rPr>
                        <a:t>1</a:t>
                      </a:r>
                      <a:endParaRPr lang="de-DE" altLang="en-US">
                        <a:solidFill>
                          <a:srgbClr val="FF0000"/>
                        </a:solidFill>
                        <a:latin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>
                          <a:solidFill>
                            <a:srgbClr val="FF0000"/>
                          </a:solidFill>
                          <a:latin typeface="Calibri" panose="020F0502020204030204" charset="0"/>
                        </a:rPr>
                        <a:t>1</a:t>
                      </a:r>
                      <a:endParaRPr lang="de-DE" altLang="en-US">
                        <a:solidFill>
                          <a:srgbClr val="FF0000"/>
                        </a:solidFill>
                        <a:latin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>
                          <a:latin typeface="Calibri" panose="020F0502020204030204" charset="0"/>
                        </a:rPr>
                        <a:t>3</a:t>
                      </a:r>
                      <a:endParaRPr lang="de-DE" altLang="en-US">
                        <a:latin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>
                          <a:latin typeface="Calibri" panose="020F0502020204030204" charset="0"/>
                        </a:rPr>
                        <a:t>5</a:t>
                      </a:r>
                      <a:endParaRPr lang="de-DE" altLang="en-US">
                        <a:latin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>
                          <a:latin typeface="Calibri" panose="020F0502020204030204" charset="0"/>
                        </a:rPr>
                        <a:t>6</a:t>
                      </a:r>
                      <a:endParaRPr lang="de-DE" altLang="en-US">
                        <a:latin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>
                          <a:latin typeface="Calibri" panose="020F0502020204030204" charset="0"/>
                        </a:rPr>
                        <a:t>8</a:t>
                      </a:r>
                      <a:endParaRPr lang="de-DE" altLang="en-US">
                        <a:latin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>
                          <a:latin typeface="Calibri" panose="020F0502020204030204" charset="0"/>
                        </a:rPr>
                        <a:t>9</a:t>
                      </a:r>
                      <a:endParaRPr lang="de-DE" altLang="en-US">
                        <a:latin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>
                          <a:latin typeface="Calibri" panose="020F0502020204030204" charset="0"/>
                        </a:rPr>
                        <a:t>13</a:t>
                      </a:r>
                      <a:endParaRPr lang="de-DE" altLang="en-US">
                        <a:latin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>
                          <a:latin typeface="Calibri" panose="020F0502020204030204" charset="0"/>
                        </a:rPr>
                        <a:t>24</a:t>
                      </a:r>
                      <a:endParaRPr lang="de-DE" altLang="en-US">
                        <a:latin typeface="Calibri" panose="020F0502020204030204" charset="0"/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>
                          <a:solidFill>
                            <a:srgbClr val="FF0000"/>
                          </a:solidFill>
                          <a:latin typeface="Calibri" panose="020F0502020204030204" charset="0"/>
                        </a:rPr>
                        <a:t>1</a:t>
                      </a:r>
                      <a:endParaRPr lang="de-DE" altLang="en-US">
                        <a:solidFill>
                          <a:srgbClr val="FF0000"/>
                        </a:solidFill>
                        <a:latin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>
                          <a:solidFill>
                            <a:srgbClr val="FF0000"/>
                          </a:solidFill>
                          <a:latin typeface="Calibri" panose="020F0502020204030204" charset="0"/>
                        </a:rPr>
                        <a:t>2</a:t>
                      </a:r>
                      <a:endParaRPr lang="de-DE" altLang="en-US">
                        <a:solidFill>
                          <a:srgbClr val="FF0000"/>
                        </a:solidFill>
                        <a:latin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>
                          <a:latin typeface="Calibri" panose="020F0502020204030204" charset="0"/>
                        </a:rPr>
                        <a:t>26</a:t>
                      </a:r>
                      <a:endParaRPr lang="de-DE" altLang="en-US">
                        <a:latin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>
                          <a:latin typeface="Calibri" panose="020F0502020204030204" charset="0"/>
                        </a:rPr>
                        <a:t>37</a:t>
                      </a:r>
                      <a:endParaRPr lang="de-DE" altLang="en-US">
                        <a:latin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>
                          <a:latin typeface="Calibri" panose="020F0502020204030204" charset="0"/>
                        </a:rPr>
                        <a:t>48</a:t>
                      </a:r>
                      <a:endParaRPr lang="de-DE" altLang="en-US">
                        <a:latin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>
                          <a:latin typeface="Calibri" panose="020F0502020204030204" charset="0"/>
                        </a:rPr>
                        <a:t>69</a:t>
                      </a:r>
                      <a:endParaRPr lang="de-DE" altLang="en-US">
                        <a:latin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>
                          <a:latin typeface="Calibri" panose="020F0502020204030204" charset="0"/>
                        </a:rPr>
                        <a:t>70</a:t>
                      </a:r>
                      <a:endParaRPr lang="de-DE" altLang="en-US">
                        <a:latin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>
                          <a:latin typeface="Calibri" panose="020F0502020204030204" charset="0"/>
                        </a:rPr>
                        <a:t>80</a:t>
                      </a:r>
                      <a:endParaRPr lang="de-DE" altLang="en-US">
                        <a:latin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>
                          <a:latin typeface="Calibri" panose="020F0502020204030204" charset="0"/>
                        </a:rPr>
                        <a:t>89</a:t>
                      </a:r>
                      <a:endParaRPr lang="de-DE" altLang="en-US">
                        <a:latin typeface="Calibri" panose="020F0502020204030204" charset="0"/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>
                          <a:solidFill>
                            <a:srgbClr val="FF0000"/>
                          </a:solidFill>
                          <a:latin typeface="Calibri" panose="020F0502020204030204" charset="0"/>
                        </a:rPr>
                        <a:t>2</a:t>
                      </a:r>
                      <a:endParaRPr lang="de-DE" altLang="en-US">
                        <a:solidFill>
                          <a:srgbClr val="FF0000"/>
                        </a:solidFill>
                        <a:latin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>
                          <a:solidFill>
                            <a:srgbClr val="FF0000"/>
                          </a:solidFill>
                          <a:latin typeface="Calibri" panose="020F0502020204030204" charset="0"/>
                        </a:rPr>
                        <a:t>1</a:t>
                      </a:r>
                      <a:endParaRPr lang="de-DE" altLang="en-US">
                        <a:solidFill>
                          <a:srgbClr val="FF0000"/>
                        </a:solidFill>
                        <a:latin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>
                          <a:latin typeface="Calibri" panose="020F0502020204030204" charset="0"/>
                        </a:rPr>
                        <a:t>3</a:t>
                      </a:r>
                      <a:endParaRPr lang="de-DE" altLang="en-US">
                        <a:latin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>
                          <a:latin typeface="Calibri" panose="020F0502020204030204" charset="0"/>
                        </a:rPr>
                        <a:t>6</a:t>
                      </a:r>
                      <a:endParaRPr lang="de-DE" altLang="en-US">
                        <a:latin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>
                          <a:latin typeface="Calibri" panose="020F0502020204030204" charset="0"/>
                        </a:rPr>
                        <a:t>8</a:t>
                      </a:r>
                      <a:endParaRPr lang="de-DE" altLang="en-US">
                        <a:latin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>
                          <a:latin typeface="Calibri" panose="020F0502020204030204" charset="0"/>
                        </a:rPr>
                        <a:t>10</a:t>
                      </a:r>
                      <a:endParaRPr lang="de-DE" altLang="en-US">
                        <a:latin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>
                          <a:latin typeface="Calibri" panose="020F0502020204030204" charset="0"/>
                        </a:rPr>
                        <a:t>13</a:t>
                      </a:r>
                      <a:endParaRPr lang="de-DE" altLang="en-US">
                        <a:latin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>
                          <a:latin typeface="Calibri" panose="020F0502020204030204" charset="0"/>
                        </a:rPr>
                        <a:t>24</a:t>
                      </a:r>
                      <a:endParaRPr lang="de-DE" altLang="en-US">
                        <a:latin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>
                          <a:latin typeface="Calibri" panose="020F0502020204030204" charset="0"/>
                        </a:rPr>
                        <a:t>26</a:t>
                      </a:r>
                      <a:endParaRPr lang="de-DE" altLang="en-US">
                        <a:latin typeface="Calibri" panose="020F0502020204030204" charset="0"/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>
                          <a:solidFill>
                            <a:srgbClr val="FF0000"/>
                          </a:solidFill>
                          <a:latin typeface="Calibri" panose="020F0502020204030204" charset="0"/>
                        </a:rPr>
                        <a:t>2</a:t>
                      </a:r>
                      <a:endParaRPr lang="de-DE" altLang="en-US">
                        <a:solidFill>
                          <a:srgbClr val="FF0000"/>
                        </a:solidFill>
                        <a:latin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>
                          <a:solidFill>
                            <a:srgbClr val="FF0000"/>
                          </a:solidFill>
                          <a:latin typeface="Calibri" panose="020F0502020204030204" charset="0"/>
                        </a:rPr>
                        <a:t>2</a:t>
                      </a:r>
                      <a:endParaRPr lang="de-DE" altLang="en-US">
                        <a:solidFill>
                          <a:srgbClr val="FF0000"/>
                        </a:solidFill>
                        <a:latin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>
                          <a:latin typeface="Calibri" panose="020F0502020204030204" charset="0"/>
                        </a:rPr>
                        <a:t>50</a:t>
                      </a:r>
                      <a:endParaRPr lang="de-DE" altLang="en-US">
                        <a:latin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>
                          <a:latin typeface="Calibri" panose="020F0502020204030204" charset="0"/>
                        </a:rPr>
                        <a:t>51</a:t>
                      </a:r>
                      <a:endParaRPr lang="de-DE" altLang="en-US">
                        <a:latin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>
                          <a:latin typeface="Calibri" panose="020F0502020204030204" charset="0"/>
                        </a:rPr>
                        <a:t>52</a:t>
                      </a:r>
                      <a:endParaRPr lang="de-DE" altLang="en-US">
                        <a:latin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>
                          <a:latin typeface="Calibri" panose="020F0502020204030204" charset="0"/>
                        </a:rPr>
                        <a:t>57</a:t>
                      </a:r>
                      <a:endParaRPr lang="de-DE" altLang="en-US">
                        <a:latin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>
                          <a:latin typeface="Calibri" panose="020F0502020204030204" charset="0"/>
                        </a:rPr>
                        <a:t>68</a:t>
                      </a:r>
                      <a:endParaRPr lang="de-DE" altLang="en-US">
                        <a:latin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>
                          <a:latin typeface="Calibri" panose="020F0502020204030204" charset="0"/>
                        </a:rPr>
                        <a:t>69</a:t>
                      </a:r>
                      <a:endParaRPr lang="de-DE" altLang="en-US">
                        <a:latin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>
                          <a:latin typeface="Calibri" panose="020F0502020204030204" charset="0"/>
                        </a:rPr>
                        <a:t>80</a:t>
                      </a:r>
                      <a:endParaRPr lang="de-DE" altLang="en-US">
                        <a:latin typeface="Calibri" panose="020F0502020204030204" charset="0"/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 Box 4"/>
          <p:cNvSpPr txBox="1"/>
          <p:nvPr/>
        </p:nvSpPr>
        <p:spPr>
          <a:xfrm>
            <a:off x="854710" y="4458970"/>
            <a:ext cx="916241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/>
              <a:t>теперь например выбрать игроков, которые играли в тех же играх что и игрок 1 </a:t>
            </a:r>
            <a:br>
              <a:rPr lang="de-DE">
                <a:latin typeface="Calibri" panose="020F0502020204030204" charset="0"/>
              </a:rPr>
            </a:br>
            <a:r>
              <a:rPr lang="de-DE">
                <a:latin typeface="Calibri" panose="020F0502020204030204" charset="0"/>
              </a:rPr>
              <a:t>select player_id fomr table_name where game intersect ?? </a:t>
            </a:r>
            <a:r>
              <a:rPr lang="ru-RU">
                <a:latin typeface="Calibri" panose="020F0502020204030204" charset="0"/>
              </a:rPr>
              <a:t>хм как дальше</a:t>
            </a:r>
            <a:endParaRPr lang="ru-RU" altLang="de-DE">
              <a:latin typeface="Calibri" panose="020F050202020403020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45415" y="0"/>
            <a:ext cx="11139805" cy="608330"/>
          </a:xfrm>
        </p:spPr>
        <p:txBody>
          <a:bodyPr>
            <a:normAutofit fontScale="90000"/>
          </a:bodyPr>
          <a:p>
            <a:r>
              <a:rPr lang="ru-RU" altLang="en-US">
                <a:latin typeface="Calibri" panose="020F0502020204030204" charset="0"/>
              </a:rPr>
              <a:t>На байес</a:t>
            </a:r>
            <a:endParaRPr lang="ru-RU" altLang="en-US">
              <a:latin typeface="Calibri" panose="020F0502020204030204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145415" y="2804795"/>
            <a:ext cx="12046585" cy="4053205"/>
          </a:xfrm>
        </p:spPr>
        <p:txBody>
          <a:bodyPr>
            <a:normAutofit fontScale="60000"/>
          </a:bodyPr>
          <a:p>
            <a:r>
              <a:rPr lang="de-DE" altLang="en-US">
                <a:latin typeface="Calibri" panose="020F0502020204030204" charset="0"/>
              </a:rPr>
              <a:t>A-</a:t>
            </a:r>
            <a:r>
              <a:rPr lang="ru-RU" altLang="en-US">
                <a:latin typeface="Calibri" panose="020F0502020204030204" charset="0"/>
              </a:rPr>
              <a:t>тест положительный  ответ 0.43</a:t>
            </a:r>
            <a:endParaRPr lang="ru-RU" altLang="en-US">
              <a:latin typeface="Calibri" panose="020F0502020204030204" charset="0"/>
            </a:endParaRPr>
          </a:p>
          <a:p>
            <a:r>
              <a:rPr lang="de-DE" altLang="en-US">
                <a:latin typeface="Calibri" panose="020F0502020204030204" charset="0"/>
              </a:rPr>
              <a:t>B</a:t>
            </a:r>
            <a:r>
              <a:rPr lang="ru-RU" altLang="en-US">
                <a:latin typeface="Calibri" panose="020F0502020204030204" charset="0"/>
              </a:rPr>
              <a:t> - есть заболевание</a:t>
            </a:r>
            <a:endParaRPr lang="de-DE" altLang="en-US">
              <a:latin typeface="Calibri" panose="020F0502020204030204" charset="0"/>
            </a:endParaRPr>
          </a:p>
          <a:p>
            <a:r>
              <a:rPr lang="de-DE" altLang="en-US">
                <a:latin typeface="Calibri" panose="020F0502020204030204" charset="0"/>
              </a:rPr>
              <a:t>p(A|B</a:t>
            </a:r>
            <a:r>
              <a:rPr lang="ru-RU" altLang="de-DE">
                <a:latin typeface="Calibri" panose="020F0502020204030204" charset="0"/>
              </a:rPr>
              <a:t>) </a:t>
            </a:r>
            <a:r>
              <a:rPr lang="de-DE" altLang="ru-RU">
                <a:latin typeface="Calibri" panose="020F0502020204030204" charset="0"/>
              </a:rPr>
              <a:t>= 0.86</a:t>
            </a:r>
            <a:endParaRPr lang="de-DE" altLang="ru-RU">
              <a:latin typeface="Calibri" panose="020F0502020204030204" charset="0"/>
            </a:endParaRPr>
          </a:p>
          <a:p>
            <a:r>
              <a:rPr lang="de-DE" altLang="ru-RU">
                <a:latin typeface="Calibri" panose="020F0502020204030204" charset="0"/>
              </a:rPr>
              <a:t>p(-A|-B )= 0.94%, </a:t>
            </a:r>
            <a:r>
              <a:rPr lang="de-DE" altLang="ru-RU">
                <a:latin typeface="Calibri" panose="020F0502020204030204" charset="0"/>
                <a:sym typeface="+mn-ea"/>
              </a:rPr>
              <a:t>P(A|-B)  = 1-P(-A|-B) </a:t>
            </a:r>
            <a:endParaRPr lang="de-DE" altLang="ru-RU">
              <a:latin typeface="Calibri" panose="020F0502020204030204" charset="0"/>
            </a:endParaRPr>
          </a:p>
          <a:p>
            <a:r>
              <a:rPr lang="de-DE" altLang="ru-RU">
                <a:latin typeface="Calibri" panose="020F0502020204030204" charset="0"/>
              </a:rPr>
              <a:t>p(A</a:t>
            </a:r>
            <a:r>
              <a:rPr lang="ru-RU" altLang="de-DE">
                <a:latin typeface="Calibri" panose="020F0502020204030204" charset="0"/>
              </a:rPr>
              <a:t>)</a:t>
            </a:r>
            <a:r>
              <a:rPr lang="de-DE" altLang="de-DE">
                <a:latin typeface="Calibri" panose="020F0502020204030204" charset="0"/>
              </a:rPr>
              <a:t>=0.1 , </a:t>
            </a:r>
            <a:r>
              <a:rPr lang="de-DE" altLang="ru-RU">
                <a:latin typeface="Calibri" panose="020F0502020204030204" charset="0"/>
                <a:sym typeface="+mn-ea"/>
              </a:rPr>
              <a:t> P(-B)= 1- P(B)</a:t>
            </a:r>
            <a:endParaRPr lang="de-DE" altLang="de-DE">
              <a:latin typeface="Calibri" panose="020F0502020204030204" charset="0"/>
            </a:endParaRPr>
          </a:p>
          <a:p>
            <a:r>
              <a:rPr lang="de-DE" altLang="de-DE">
                <a:latin typeface="Calibri" panose="020F0502020204030204" charset="0"/>
              </a:rPr>
              <a:t>p(B|A)=P(A and B)/P(A)=</a:t>
            </a:r>
            <a:r>
              <a:rPr lang="de-DE" altLang="de-DE">
                <a:latin typeface="Calibri" panose="020F0502020204030204" charset="0"/>
                <a:sym typeface="+mn-ea"/>
              </a:rPr>
              <a:t>P(A |B)* P(B)/P(A)</a:t>
            </a:r>
            <a:endParaRPr lang="de-DE" altLang="de-DE">
              <a:latin typeface="Calibri" panose="020F0502020204030204" charset="0"/>
              <a:sym typeface="+mn-ea"/>
            </a:endParaRPr>
          </a:p>
          <a:p>
            <a:r>
              <a:rPr lang="de-DE" altLang="de-DE">
                <a:latin typeface="Calibri" panose="020F0502020204030204" charset="0"/>
                <a:sym typeface="+mn-ea"/>
              </a:rPr>
              <a:t> </a:t>
            </a:r>
            <a:r>
              <a:rPr lang="de-DE" altLang="ru-RU">
                <a:latin typeface="Calibri" panose="020F0502020204030204" charset="0"/>
                <a:sym typeface="+mn-ea"/>
              </a:rPr>
              <a:t>p(A</a:t>
            </a:r>
            <a:r>
              <a:rPr lang="ru-RU" altLang="de-DE">
                <a:latin typeface="Calibri" panose="020F0502020204030204" charset="0"/>
                <a:sym typeface="+mn-ea"/>
              </a:rPr>
              <a:t>)</a:t>
            </a:r>
            <a:r>
              <a:rPr lang="de-DE" altLang="de-DE">
                <a:latin typeface="Calibri" panose="020F0502020204030204" charset="0"/>
                <a:sym typeface="+mn-ea"/>
              </a:rPr>
              <a:t>= </a:t>
            </a:r>
            <a:r>
              <a:rPr lang="de-DE" altLang="en-US">
                <a:latin typeface="Calibri" panose="020F0502020204030204" charset="0"/>
                <a:sym typeface="+mn-ea"/>
              </a:rPr>
              <a:t>p(A|B</a:t>
            </a:r>
            <a:r>
              <a:rPr lang="ru-RU" altLang="de-DE">
                <a:latin typeface="Calibri" panose="020F0502020204030204" charset="0"/>
                <a:sym typeface="+mn-ea"/>
              </a:rPr>
              <a:t>) </a:t>
            </a:r>
            <a:r>
              <a:rPr lang="de-DE" altLang="ru-RU">
                <a:latin typeface="Calibri" panose="020F0502020204030204" charset="0"/>
                <a:sym typeface="+mn-ea"/>
              </a:rPr>
              <a:t>P(B) + P(A|-B)(1- P(B))= </a:t>
            </a:r>
            <a:r>
              <a:rPr lang="de-DE" altLang="en-US">
                <a:latin typeface="Calibri" panose="020F0502020204030204" charset="0"/>
                <a:sym typeface="+mn-ea"/>
              </a:rPr>
              <a:t>p(A|B</a:t>
            </a:r>
            <a:r>
              <a:rPr lang="ru-RU" altLang="de-DE">
                <a:latin typeface="Calibri" panose="020F0502020204030204" charset="0"/>
                <a:sym typeface="+mn-ea"/>
              </a:rPr>
              <a:t>) </a:t>
            </a:r>
            <a:r>
              <a:rPr lang="de-DE" altLang="ru-RU">
                <a:latin typeface="Calibri" panose="020F0502020204030204" charset="0"/>
                <a:sym typeface="+mn-ea"/>
              </a:rPr>
              <a:t>P(B) + P(A|-B)- </a:t>
            </a:r>
            <a:r>
              <a:rPr lang="de-DE" altLang="ru-RU">
                <a:latin typeface="Calibri" panose="020F0502020204030204" charset="0"/>
                <a:sym typeface="+mn-ea"/>
              </a:rPr>
              <a:t>P(A|-B)P(B)</a:t>
            </a:r>
            <a:endParaRPr lang="de-DE" altLang="ru-RU">
              <a:latin typeface="Calibri" panose="020F0502020204030204" charset="0"/>
              <a:sym typeface="+mn-ea"/>
            </a:endParaRPr>
          </a:p>
          <a:p>
            <a:r>
              <a:rPr lang="de-DE" altLang="ru-RU">
                <a:latin typeface="Calibri" panose="020F0502020204030204" charset="0"/>
                <a:sym typeface="+mn-ea"/>
              </a:rPr>
              <a:t> P(B) </a:t>
            </a:r>
            <a:r>
              <a:rPr lang="ru-RU" altLang="de-DE">
                <a:latin typeface="Calibri" panose="020F0502020204030204" charset="0"/>
                <a:sym typeface="+mn-ea"/>
              </a:rPr>
              <a:t>(</a:t>
            </a:r>
            <a:r>
              <a:rPr lang="de-DE" altLang="ru-RU">
                <a:latin typeface="Calibri" panose="020F0502020204030204" charset="0"/>
                <a:sym typeface="+mn-ea"/>
              </a:rPr>
              <a:t>(</a:t>
            </a:r>
            <a:r>
              <a:rPr lang="de-DE" altLang="en-US">
                <a:latin typeface="Calibri" panose="020F0502020204030204" charset="0"/>
                <a:sym typeface="+mn-ea"/>
              </a:rPr>
              <a:t>p(A|B</a:t>
            </a:r>
            <a:r>
              <a:rPr lang="ru-RU" altLang="de-DE">
                <a:latin typeface="Calibri" panose="020F0502020204030204" charset="0"/>
                <a:sym typeface="+mn-ea"/>
              </a:rPr>
              <a:t>)</a:t>
            </a:r>
            <a:r>
              <a:rPr lang="de-DE" altLang="ru-RU">
                <a:latin typeface="Calibri" panose="020F0502020204030204" charset="0"/>
                <a:sym typeface="+mn-ea"/>
              </a:rPr>
              <a:t>-</a:t>
            </a:r>
            <a:r>
              <a:rPr lang="de-DE" altLang="en-US">
                <a:latin typeface="Calibri" panose="020F0502020204030204" charset="0"/>
                <a:sym typeface="+mn-ea"/>
              </a:rPr>
              <a:t>p(A|-B</a:t>
            </a:r>
            <a:r>
              <a:rPr lang="ru-RU" altLang="de-DE">
                <a:latin typeface="Calibri" panose="020F0502020204030204" charset="0"/>
                <a:sym typeface="+mn-ea"/>
              </a:rPr>
              <a:t>)</a:t>
            </a:r>
            <a:r>
              <a:rPr lang="de-DE" altLang="ru-RU">
                <a:latin typeface="Calibri" panose="020F0502020204030204" charset="0"/>
                <a:sym typeface="+mn-ea"/>
              </a:rPr>
              <a:t>)= P(A)</a:t>
            </a:r>
            <a:r>
              <a:rPr lang="ru-RU" altLang="de-DE">
                <a:latin typeface="Calibri" panose="020F0502020204030204" charset="0"/>
                <a:sym typeface="+mn-ea"/>
              </a:rPr>
              <a:t>-</a:t>
            </a:r>
            <a:r>
              <a:rPr lang="de-DE" altLang="ru-RU">
                <a:latin typeface="Calibri" panose="020F0502020204030204" charset="0"/>
                <a:sym typeface="+mn-ea"/>
              </a:rPr>
              <a:t>P(A|-B)</a:t>
            </a:r>
            <a:endParaRPr lang="de-DE" altLang="ru-RU">
              <a:latin typeface="Calibri" panose="020F0502020204030204" charset="0"/>
              <a:sym typeface="+mn-ea"/>
            </a:endParaRPr>
          </a:p>
          <a:p>
            <a:r>
              <a:rPr lang="de-DE" altLang="de-DE">
                <a:latin typeface="Calibri" panose="020F0502020204030204" charset="0"/>
              </a:rPr>
              <a:t>P(B)=(0.1- 0.06)/(0.86-0.06)=0.04/0.8=0.05</a:t>
            </a:r>
            <a:endParaRPr lang="de-DE" altLang="de-DE">
              <a:latin typeface="Calibri" panose="020F0502020204030204" charset="0"/>
            </a:endParaRPr>
          </a:p>
          <a:p>
            <a:r>
              <a:rPr lang="de-DE" altLang="de-DE">
                <a:latin typeface="Calibri" panose="020F0502020204030204" charset="0"/>
              </a:rPr>
              <a:t>P(B|A) = </a:t>
            </a:r>
            <a:r>
              <a:rPr lang="de-DE" altLang="ru-RU">
                <a:latin typeface="Calibri" panose="020F0502020204030204" charset="0"/>
                <a:sym typeface="+mn-ea"/>
              </a:rPr>
              <a:t> 0.86*</a:t>
            </a:r>
            <a:r>
              <a:rPr lang="de-DE" altLang="de-DE">
                <a:latin typeface="Calibri" panose="020F0502020204030204" charset="0"/>
                <a:sym typeface="+mn-ea"/>
              </a:rPr>
              <a:t>0.05/0.1=</a:t>
            </a:r>
            <a:r>
              <a:rPr lang="ru-RU" altLang="en-US">
                <a:latin typeface="Calibri" panose="020F0502020204030204" charset="0"/>
                <a:sym typeface="+mn-ea"/>
              </a:rPr>
              <a:t>0.43</a:t>
            </a:r>
            <a:endParaRPr lang="de-DE" altLang="de-DE">
              <a:latin typeface="Calibri" panose="020F0502020204030204" charset="0"/>
            </a:endParaRPr>
          </a:p>
          <a:p>
            <a:r>
              <a:rPr lang="de-DE" altLang="de-DE">
                <a:latin typeface="Calibri" panose="020F0502020204030204" charset="0"/>
              </a:rPr>
              <a:t> </a:t>
            </a:r>
            <a:endParaRPr lang="de-DE" altLang="de-DE">
              <a:latin typeface="Calibri" panose="020F0502020204030204" charset="0"/>
            </a:endParaRPr>
          </a:p>
        </p:txBody>
      </p:sp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1"/>
          <a:srcRect l="9081" t="64227" r="8591" b="-305"/>
          <a:stretch>
            <a:fillRect/>
          </a:stretch>
        </p:blipFill>
        <p:spPr>
          <a:xfrm>
            <a:off x="145415" y="758825"/>
            <a:ext cx="11139805" cy="274637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6050" y="115570"/>
            <a:ext cx="10515600" cy="377825"/>
          </a:xfrm>
        </p:spPr>
        <p:txBody>
          <a:bodyPr>
            <a:normAutofit fontScale="90000"/>
          </a:bodyPr>
          <a:p>
            <a:r>
              <a:rPr lang="ru-RU" altLang="en-US"/>
              <a:t>На байес</a:t>
            </a:r>
            <a:endParaRPr lang="ru-RU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6050" y="2875915"/>
            <a:ext cx="11984355" cy="3982720"/>
          </a:xfrm>
        </p:spPr>
        <p:txBody>
          <a:bodyPr>
            <a:normAutofit fontScale="60000"/>
          </a:bodyPr>
          <a:p>
            <a:r>
              <a:rPr lang="de-DE" altLang="en-US">
                <a:latin typeface="Calibri" panose="020F0502020204030204" charset="0"/>
              </a:rPr>
              <a:t>a=1,2,3,4,5,6 b = 1,1,3,3,5,5 </a:t>
            </a:r>
            <a:endParaRPr lang="de-DE" altLang="en-US">
              <a:latin typeface="Calibri" panose="020F0502020204030204" charset="0"/>
            </a:endParaRPr>
          </a:p>
          <a:p>
            <a:r>
              <a:rPr lang="ru-RU" altLang="en-US">
                <a:latin typeface="Calibri" panose="020F0502020204030204" charset="0"/>
              </a:rPr>
              <a:t>первый кубик = 1/6*1/6+1/6*1/6 </a:t>
            </a:r>
            <a:r>
              <a:rPr lang="de-DE" altLang="ru-RU">
                <a:latin typeface="Calibri" panose="020F0502020204030204" charset="0"/>
              </a:rPr>
              <a:t>=2/36</a:t>
            </a:r>
            <a:r>
              <a:rPr lang="ru-RU" altLang="de-DE">
                <a:latin typeface="Calibri" panose="020F0502020204030204" charset="0"/>
              </a:rPr>
              <a:t> </a:t>
            </a:r>
            <a:r>
              <a:rPr lang="de-DE" altLang="de-DE">
                <a:latin typeface="Calibri" panose="020F0502020204030204" charset="0"/>
              </a:rPr>
              <a:t>= P(A|B)</a:t>
            </a:r>
            <a:endParaRPr lang="de-DE" altLang="de-DE">
              <a:latin typeface="Calibri" panose="020F0502020204030204" charset="0"/>
            </a:endParaRPr>
          </a:p>
          <a:p>
            <a:r>
              <a:rPr lang="ru-RU" altLang="en-US">
                <a:latin typeface="Calibri" panose="020F0502020204030204" charset="0"/>
              </a:rPr>
              <a:t>где </a:t>
            </a:r>
            <a:r>
              <a:rPr lang="de-DE" altLang="ru-RU">
                <a:latin typeface="Calibri" panose="020F0502020204030204" charset="0"/>
              </a:rPr>
              <a:t>A- </a:t>
            </a:r>
            <a:r>
              <a:rPr lang="ru-RU" altLang="de-DE">
                <a:latin typeface="Calibri" panose="020F0502020204030204" charset="0"/>
              </a:rPr>
              <a:t>выпало 3 и 5 при условии что </a:t>
            </a:r>
            <a:r>
              <a:rPr lang="de-DE" altLang="de-DE">
                <a:latin typeface="Calibri" panose="020F0502020204030204" charset="0"/>
              </a:rPr>
              <a:t>B </a:t>
            </a:r>
            <a:r>
              <a:rPr lang="ru-RU" altLang="de-DE">
                <a:latin typeface="Calibri" panose="020F0502020204030204" charset="0"/>
              </a:rPr>
              <a:t>мы бросали первый кубик </a:t>
            </a:r>
            <a:r>
              <a:rPr lang="de-DE" altLang="ru-RU">
                <a:latin typeface="Calibri" panose="020F0502020204030204" charset="0"/>
              </a:rPr>
              <a:t> </a:t>
            </a:r>
            <a:endParaRPr lang="ru-RU" altLang="en-US">
              <a:latin typeface="Calibri" panose="020F0502020204030204" charset="0"/>
            </a:endParaRPr>
          </a:p>
          <a:p>
            <a:r>
              <a:rPr lang="ru-RU" altLang="en-US">
                <a:latin typeface="Calibri" panose="020F0502020204030204" charset="0"/>
              </a:rPr>
              <a:t>второй кубик = 2/6*2/6+2/6*2/6 </a:t>
            </a:r>
            <a:r>
              <a:rPr lang="de-DE" altLang="en-US">
                <a:latin typeface="Calibri" panose="020F0502020204030204" charset="0"/>
              </a:rPr>
              <a:t>= 8/36  ( </a:t>
            </a:r>
            <a:r>
              <a:rPr lang="ru-RU" altLang="en-US">
                <a:latin typeface="Calibri" panose="020F0502020204030204" charset="0"/>
              </a:rPr>
              <a:t>в 4 раза больше вероятность)</a:t>
            </a:r>
            <a:endParaRPr lang="ru-RU" altLang="en-US">
              <a:latin typeface="Calibri" panose="020F0502020204030204" charset="0"/>
            </a:endParaRPr>
          </a:p>
          <a:p>
            <a:r>
              <a:rPr lang="ru-RU" altLang="en-US">
                <a:latin typeface="Calibri" panose="020F0502020204030204" charset="0"/>
              </a:rPr>
              <a:t>где А - выпало 3 5 при условии что </a:t>
            </a:r>
            <a:r>
              <a:rPr lang="de-DE" altLang="en-US">
                <a:latin typeface="Calibri" panose="020F0502020204030204" charset="0"/>
              </a:rPr>
              <a:t>-B</a:t>
            </a:r>
            <a:r>
              <a:rPr lang="ru-RU" altLang="en-US">
                <a:latin typeface="Calibri" panose="020F0502020204030204" charset="0"/>
              </a:rPr>
              <a:t>  мы не бросали первый кубик </a:t>
            </a:r>
            <a:endParaRPr lang="ru-RU" altLang="en-US">
              <a:latin typeface="Calibri" panose="020F0502020204030204" charset="0"/>
            </a:endParaRPr>
          </a:p>
          <a:p>
            <a:r>
              <a:rPr lang="de-DE" altLang="en-US">
                <a:latin typeface="Calibri" panose="020F0502020204030204" charset="0"/>
              </a:rPr>
              <a:t>P(A) - </a:t>
            </a:r>
            <a:r>
              <a:rPr lang="ru-RU" altLang="en-US">
                <a:latin typeface="Calibri" panose="020F0502020204030204" charset="0"/>
              </a:rPr>
              <a:t>вероятность что выпало 3/5 </a:t>
            </a:r>
            <a:r>
              <a:rPr lang="de-DE" altLang="en-US">
                <a:latin typeface="Calibri" panose="020F0502020204030204" charset="0"/>
              </a:rPr>
              <a:t>=</a:t>
            </a:r>
            <a:r>
              <a:rPr lang="ru-RU" altLang="en-US">
                <a:latin typeface="Calibri" panose="020F0502020204030204" charset="0"/>
              </a:rPr>
              <a:t> </a:t>
            </a:r>
            <a:r>
              <a:rPr lang="de-DE" altLang="en-US">
                <a:latin typeface="Calibri" panose="020F0502020204030204" charset="0"/>
              </a:rPr>
              <a:t>P(A|B) * P(B) + P(A|-B) * P(-B)</a:t>
            </a:r>
            <a:endParaRPr lang="de-DE" altLang="ru-RU">
              <a:latin typeface="Calibri" panose="020F0502020204030204" charset="0"/>
              <a:sym typeface="+mn-ea"/>
            </a:endParaRPr>
          </a:p>
          <a:p>
            <a:r>
              <a:rPr lang="de-DE" altLang="ru-RU">
                <a:latin typeface="Calibri" panose="020F0502020204030204" charset="0"/>
                <a:sym typeface="+mn-ea"/>
              </a:rPr>
              <a:t>P(A </a:t>
            </a:r>
            <a:r>
              <a:rPr lang="ru-RU" altLang="ru-RU">
                <a:latin typeface="Calibri" panose="020F0502020204030204" charset="0"/>
                <a:sym typeface="+mn-ea"/>
              </a:rPr>
              <a:t>и -</a:t>
            </a:r>
            <a:r>
              <a:rPr lang="de-DE" altLang="ru-RU">
                <a:latin typeface="Calibri" panose="020F0502020204030204" charset="0"/>
                <a:sym typeface="+mn-ea"/>
              </a:rPr>
              <a:t>B)</a:t>
            </a:r>
            <a:r>
              <a:rPr lang="ru-RU" altLang="de-DE">
                <a:latin typeface="Calibri" panose="020F0502020204030204" charset="0"/>
                <a:sym typeface="+mn-ea"/>
              </a:rPr>
              <a:t> </a:t>
            </a:r>
            <a:r>
              <a:rPr lang="de-DE" altLang="de-DE">
                <a:latin typeface="Calibri" panose="020F0502020204030204" charset="0"/>
                <a:sym typeface="+mn-ea"/>
              </a:rPr>
              <a:t>= </a:t>
            </a:r>
            <a:r>
              <a:rPr lang="ru-RU" altLang="en-US">
                <a:latin typeface="Calibri" panose="020F0502020204030204" charset="0"/>
                <a:sym typeface="+mn-ea"/>
              </a:rPr>
              <a:t> </a:t>
            </a:r>
            <a:r>
              <a:rPr lang="de-DE" altLang="en-US">
                <a:latin typeface="Calibri" panose="020F0502020204030204" charset="0"/>
                <a:sym typeface="+mn-ea"/>
              </a:rPr>
              <a:t>P(A|-B) * P(-B) = 2/9 * 1/2 </a:t>
            </a:r>
            <a:endParaRPr lang="de-DE" altLang="en-US">
              <a:latin typeface="Calibri" panose="020F0502020204030204" charset="0"/>
              <a:sym typeface="+mn-ea"/>
            </a:endParaRPr>
          </a:p>
          <a:p>
            <a:r>
              <a:rPr lang="de-DE" altLang="en-US">
                <a:latin typeface="Calibri" panose="020F0502020204030204" charset="0"/>
                <a:sym typeface="+mn-ea"/>
              </a:rPr>
              <a:t>P(A) = 2/36*1/2+2/9*1/2 = 5/36</a:t>
            </a:r>
            <a:endParaRPr lang="de-DE" altLang="ru-RU">
              <a:latin typeface="Calibri" panose="020F0502020204030204" charset="0"/>
              <a:sym typeface="+mn-ea"/>
            </a:endParaRPr>
          </a:p>
          <a:p>
            <a:r>
              <a:rPr lang="de-DE" altLang="ru-RU">
                <a:latin typeface="Calibri" panose="020F0502020204030204" charset="0"/>
                <a:sym typeface="+mn-ea"/>
              </a:rPr>
              <a:t>p(</a:t>
            </a:r>
            <a:r>
              <a:rPr lang="ru-RU" altLang="en-US">
                <a:latin typeface="Calibri" panose="020F0502020204030204" charset="0"/>
                <a:sym typeface="+mn-ea"/>
              </a:rPr>
              <a:t>второй кубик </a:t>
            </a:r>
            <a:r>
              <a:rPr lang="de-DE" altLang="ru-RU">
                <a:latin typeface="Calibri" panose="020F0502020204030204" charset="0"/>
                <a:sym typeface="+mn-ea"/>
              </a:rPr>
              <a:t> </a:t>
            </a:r>
            <a:r>
              <a:rPr lang="ru-RU" altLang="de-DE">
                <a:latin typeface="Calibri" panose="020F0502020204030204" charset="0"/>
                <a:sym typeface="+mn-ea"/>
              </a:rPr>
              <a:t>при условии что выпало</a:t>
            </a:r>
            <a:r>
              <a:rPr lang="de-DE" altLang="ru-RU">
                <a:latin typeface="Calibri" panose="020F0502020204030204" charset="0"/>
                <a:sym typeface="+mn-ea"/>
              </a:rPr>
              <a:t>) = P(-B|A) = P(A </a:t>
            </a:r>
            <a:r>
              <a:rPr lang="ru-RU" altLang="ru-RU">
                <a:latin typeface="Calibri" panose="020F0502020204030204" charset="0"/>
                <a:sym typeface="+mn-ea"/>
              </a:rPr>
              <a:t>и -</a:t>
            </a:r>
            <a:r>
              <a:rPr lang="de-DE" altLang="ru-RU">
                <a:latin typeface="Calibri" panose="020F0502020204030204" charset="0"/>
                <a:sym typeface="+mn-ea"/>
              </a:rPr>
              <a:t>B)/P(A) </a:t>
            </a:r>
            <a:endParaRPr lang="de-DE" altLang="ru-RU">
              <a:latin typeface="Calibri" panose="020F0502020204030204" charset="0"/>
              <a:sym typeface="+mn-ea"/>
            </a:endParaRPr>
          </a:p>
          <a:p>
            <a:r>
              <a:rPr lang="de-DE" altLang="ru-RU">
                <a:latin typeface="Calibri" panose="020F0502020204030204" charset="0"/>
                <a:sym typeface="+mn-ea"/>
              </a:rPr>
              <a:t>= 1/9*36/5=4/5</a:t>
            </a:r>
            <a:endParaRPr lang="ru-RU" altLang="de-DE">
              <a:latin typeface="Calibri" panose="020F0502020204030204" charset="0"/>
              <a:sym typeface="+mn-ea"/>
            </a:endParaRPr>
          </a:p>
          <a:p>
            <a:endParaRPr lang="ru-RU" altLang="de-DE">
              <a:latin typeface="Calibri" panose="020F0502020204030204" charset="0"/>
              <a:sym typeface="+mn-ea"/>
            </a:endParaRPr>
          </a:p>
          <a:p>
            <a:endParaRPr lang="ru-RU" altLang="de-DE">
              <a:latin typeface="Calibri" panose="020F0502020204030204" charset="0"/>
              <a:sym typeface="+mn-ea"/>
            </a:endParaRPr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rcRect l="9645" t="75599" r="7475" b="1656"/>
          <a:stretch>
            <a:fillRect/>
          </a:stretch>
        </p:blipFill>
        <p:spPr>
          <a:xfrm>
            <a:off x="0" y="713740"/>
            <a:ext cx="12130405" cy="187261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15" y="86995"/>
            <a:ext cx="10899140" cy="511175"/>
          </a:xfrm>
        </p:spPr>
        <p:txBody>
          <a:bodyPr>
            <a:normAutofit fontScale="90000"/>
          </a:bodyPr>
          <a:p>
            <a:r>
              <a:rPr lang="ru-RU" altLang="en-US"/>
              <a:t>На варианты</a:t>
            </a:r>
            <a:endParaRPr lang="ru-RU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15" y="2499995"/>
            <a:ext cx="11875770" cy="4215765"/>
          </a:xfrm>
        </p:spPr>
        <p:txBody>
          <a:bodyPr>
            <a:normAutofit fontScale="60000"/>
          </a:bodyPr>
          <a:p>
            <a:r>
              <a:rPr lang="ru-RU" altLang="en-US"/>
              <a:t>первоначальная дистанция - 1,2,4,8 </a:t>
            </a:r>
            <a:endParaRPr lang="ru-RU" altLang="en-US"/>
          </a:p>
          <a:p>
            <a:r>
              <a:rPr lang="ru-RU" altLang="en-US"/>
              <a:t>1 - сразу играют друг с другом, вероятность 1/15</a:t>
            </a:r>
            <a:endParaRPr lang="ru-RU" altLang="en-US"/>
          </a:p>
          <a:p>
            <a:r>
              <a:rPr lang="ru-RU" altLang="en-US"/>
              <a:t>2 - играют с противниками, выигрывают потом друг с другом</a:t>
            </a:r>
            <a:endParaRPr lang="ru-RU" altLang="en-US"/>
          </a:p>
          <a:p>
            <a:r>
              <a:rPr lang="ru-RU" altLang="en-US"/>
              <a:t>ага, потом остаётся только половина человек, тогда позицию второго выбирают из 7 оставшихся - кроме первого  </a:t>
            </a:r>
            <a:endParaRPr lang="ru-RU" altLang="en-US"/>
          </a:p>
          <a:p>
            <a:r>
              <a:rPr lang="ru-RU" altLang="en-US"/>
              <a:t>вероятность 14/15*0.5*1/7 * (0.5 - второй тоже должен выиграть)</a:t>
            </a:r>
            <a:endParaRPr lang="ru-RU" altLang="en-US"/>
          </a:p>
          <a:p>
            <a:r>
              <a:rPr lang="ru-RU" altLang="en-US"/>
              <a:t>4- играют 2 раза с противниками </a:t>
            </a:r>
            <a:endParaRPr lang="ru-RU" altLang="en-US"/>
          </a:p>
          <a:p>
            <a:r>
              <a:rPr lang="ru-RU" altLang="en-US"/>
              <a:t>14/15*0.5*6/7*0.5*1/3 * 0</a:t>
            </a:r>
            <a:r>
              <a:rPr lang="de-DE" altLang="ru-RU">
                <a:latin typeface="Calibri" panose="020F0502020204030204" charset="0"/>
              </a:rPr>
              <a:t>.5*0.5 - </a:t>
            </a:r>
            <a:r>
              <a:rPr lang="ru-RU" altLang="ru-RU">
                <a:latin typeface="Calibri" panose="020F0502020204030204" charset="0"/>
              </a:rPr>
              <a:t>второй должен выиграть 2 раза </a:t>
            </a:r>
            <a:endParaRPr lang="ru-RU" altLang="en-US"/>
          </a:p>
          <a:p>
            <a:r>
              <a:rPr lang="ru-RU" altLang="en-US">
                <a:sym typeface="+mn-ea"/>
              </a:rPr>
              <a:t>8- играют 4 раза с противниками , потом друг с другом </a:t>
            </a:r>
            <a:endParaRPr lang="ru-RU" altLang="en-US">
              <a:sym typeface="+mn-ea"/>
            </a:endParaRPr>
          </a:p>
          <a:p>
            <a:r>
              <a:rPr lang="ru-RU" altLang="en-US">
                <a:sym typeface="+mn-ea"/>
              </a:rPr>
              <a:t>14/15*0.5*6/7*0.5*</a:t>
            </a:r>
            <a:r>
              <a:rPr lang="de-DE" altLang="ru-RU">
                <a:latin typeface="Calibri" panose="020F0502020204030204" charset="0"/>
                <a:sym typeface="+mn-ea"/>
              </a:rPr>
              <a:t>2</a:t>
            </a:r>
            <a:r>
              <a:rPr lang="ru-RU" altLang="en-US">
                <a:sym typeface="+mn-ea"/>
              </a:rPr>
              <a:t>/3 * 0</a:t>
            </a:r>
            <a:r>
              <a:rPr lang="de-DE" altLang="ru-RU">
                <a:latin typeface="Calibri" panose="020F0502020204030204" charset="0"/>
                <a:sym typeface="+mn-ea"/>
              </a:rPr>
              <a:t>.5*1/1*0.5 * 0.5^4 (</a:t>
            </a:r>
            <a:r>
              <a:rPr lang="ru-RU" altLang="de-DE">
                <a:latin typeface="Calibri" panose="020F0502020204030204" charset="0"/>
                <a:sym typeface="+mn-ea"/>
              </a:rPr>
              <a:t>и второй выигр 4 раза)</a:t>
            </a:r>
            <a:endParaRPr lang="ru-RU" altLang="de-DE">
              <a:latin typeface="Calibri" panose="020F0502020204030204" charset="0"/>
              <a:sym typeface="+mn-ea"/>
            </a:endParaRPr>
          </a:p>
          <a:p>
            <a:r>
              <a:rPr lang="ru-RU" altLang="en-US"/>
              <a:t>от меня задача - вывести формулу для </a:t>
            </a:r>
            <a:r>
              <a:rPr lang="de-DE" altLang="en-US">
                <a:latin typeface="Calibri" panose="020F0502020204030204" charset="0"/>
              </a:rPr>
              <a:t>n</a:t>
            </a:r>
            <a:endParaRPr lang="ru-RU" altLang="en-US"/>
          </a:p>
          <a:p>
            <a:endParaRPr lang="ru-RU" altLang="en-US"/>
          </a:p>
          <a:p>
            <a:endParaRPr lang="ru-RU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rcRect l="9203" t="61111" r="8804" b="3025"/>
          <a:stretch>
            <a:fillRect/>
          </a:stretch>
        </p:blipFill>
        <p:spPr>
          <a:xfrm>
            <a:off x="243205" y="408305"/>
            <a:ext cx="8502015" cy="209169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47015" y="3371215"/>
            <a:ext cx="11856085" cy="3315970"/>
          </a:xfrm>
        </p:spPr>
        <p:txBody>
          <a:bodyPr>
            <a:normAutofit lnSpcReduction="10000"/>
          </a:bodyPr>
          <a:p>
            <a:r>
              <a:rPr lang="ru-RU" altLang="en-US"/>
              <a:t>вероятность что команда сильнее всех -  5!/6! </a:t>
            </a:r>
            <a:r>
              <a:rPr lang="de-DE" altLang="en-US">
                <a:latin typeface="Calibri" panose="020F0502020204030204" charset="0"/>
              </a:rPr>
              <a:t>= </a:t>
            </a:r>
            <a:r>
              <a:rPr lang="ru-RU" altLang="en-US"/>
              <a:t> 1/6 </a:t>
            </a:r>
            <a:endParaRPr lang="ru-RU" altLang="en-US"/>
          </a:p>
          <a:p>
            <a:r>
              <a:rPr lang="ru-RU" altLang="en-US"/>
              <a:t>вероятность что команда вторая по силе - 4!*2!</a:t>
            </a:r>
            <a:r>
              <a:rPr lang="de-DE" altLang="ru-RU">
                <a:latin typeface="Calibri" panose="020F0502020204030204" charset="0"/>
              </a:rPr>
              <a:t>/6</a:t>
            </a:r>
            <a:r>
              <a:rPr lang="ru-RU" altLang="de-DE">
                <a:latin typeface="Calibri" panose="020F0502020204030204" charset="0"/>
              </a:rPr>
              <a:t>!</a:t>
            </a:r>
            <a:r>
              <a:rPr lang="de-DE" altLang="ru-RU">
                <a:latin typeface="Calibri" panose="020F0502020204030204" charset="0"/>
              </a:rPr>
              <a:t> =2*3*4*2/2*3*4*5*6</a:t>
            </a:r>
            <a:endParaRPr lang="de-DE" altLang="ru-RU">
              <a:latin typeface="Calibri" panose="020F0502020204030204" charset="0"/>
            </a:endParaRPr>
          </a:p>
          <a:p>
            <a:r>
              <a:rPr lang="ru-RU" altLang="en-US"/>
              <a:t>вероятность что команда третья по силе - 3!*3!/6! </a:t>
            </a:r>
            <a:r>
              <a:rPr lang="de-DE" altLang="en-US">
                <a:latin typeface="Calibri" panose="020F0502020204030204" charset="0"/>
              </a:rPr>
              <a:t>=2*3*2*3/(2*3*4*5*6) </a:t>
            </a:r>
            <a:r>
              <a:rPr lang="ru-RU" altLang="en-US"/>
              <a:t> </a:t>
            </a:r>
            <a:endParaRPr lang="ru-RU" altLang="en-US"/>
          </a:p>
          <a:p>
            <a:r>
              <a:rPr lang="ru-RU" altLang="en-US"/>
              <a:t>вероятность что команда сильнее трёх остальных 3/6 </a:t>
            </a:r>
            <a:r>
              <a:rPr lang="de-DE" altLang="en-US">
                <a:latin typeface="Calibri" panose="020F0502020204030204" charset="0"/>
              </a:rPr>
              <a:t>= 1/2 = P(B)</a:t>
            </a:r>
            <a:endParaRPr lang="ru-RU" altLang="en-US"/>
          </a:p>
          <a:p>
            <a:r>
              <a:rPr lang="ru-RU" altLang="en-US"/>
              <a:t>вероятность что команда сильнее 4 остальных 2/6 </a:t>
            </a:r>
            <a:r>
              <a:rPr lang="de-DE" altLang="en-US">
                <a:latin typeface="Calibri" panose="020F0502020204030204" charset="0"/>
              </a:rPr>
              <a:t>= 1/3 = P(a)</a:t>
            </a:r>
            <a:endParaRPr lang="ru-RU" altLang="en-US"/>
          </a:p>
          <a:p>
            <a:r>
              <a:rPr lang="ru-RU" altLang="ru-RU">
                <a:latin typeface="Calibri" panose="020F0502020204030204" charset="0"/>
              </a:rPr>
              <a:t>вероятность что команда сильнее 4-х при условии что она сильнее трёх - </a:t>
            </a:r>
            <a:br>
              <a:rPr lang="ru-RU" altLang="ru-RU">
                <a:latin typeface="Calibri" panose="020F0502020204030204" charset="0"/>
              </a:rPr>
            </a:br>
            <a:r>
              <a:rPr lang="de-DE" altLang="ru-RU">
                <a:latin typeface="Calibri" panose="020F0502020204030204" charset="0"/>
              </a:rPr>
              <a:t>P(A|B)= P(A </a:t>
            </a:r>
            <a:r>
              <a:rPr lang="ru-RU" altLang="ru-RU">
                <a:latin typeface="Calibri" panose="020F0502020204030204" charset="0"/>
              </a:rPr>
              <a:t>и</a:t>
            </a:r>
            <a:r>
              <a:rPr lang="de-DE" altLang="ru-RU">
                <a:latin typeface="Calibri" panose="020F0502020204030204" charset="0"/>
              </a:rPr>
              <a:t> B)/P(B)= P(A)/P(B)= 1/3/(1/2) = 2/3 </a:t>
            </a:r>
            <a:endParaRPr lang="de-DE" altLang="ru-RU">
              <a:latin typeface="Calibri" panose="020F0502020204030204" charset="0"/>
            </a:endParaRPr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rcRect l="9430" t="65777" r="7886" b="483"/>
          <a:stretch>
            <a:fillRect/>
          </a:stretch>
        </p:blipFill>
        <p:spPr>
          <a:xfrm>
            <a:off x="247015" y="255905"/>
            <a:ext cx="11433175" cy="262445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-114300" y="-635"/>
            <a:ext cx="12306300" cy="6858000"/>
          </a:xfrm>
        </p:spPr>
        <p:txBody>
          <a:bodyPr>
            <a:normAutofit fontScale="55000"/>
          </a:bodyPr>
          <a:p>
            <a:r>
              <a:rPr lang="en-US"/>
              <a:t>Задание 10 № 508866 Добавить в вариант</a:t>
            </a:r>
            <a:endParaRPr lang="en-US"/>
          </a:p>
          <a:p>
            <a:r>
              <a:rPr lang="en-US"/>
              <a:t>В викторине участвуют 6 команд. Все команды разной силы, и в каждой встрече выигрывает та команда, которая сильнее. В первом раунде встречаются две случайно выбранные команды. Ничья невозможна. Проигравшая команда выбывает из викторины, а победившая команда играет со следующим случайно выбранным сопернико. Известно, что в первых трёх играх победила команда А. Какова вероятность того, что эта команда выиграет четвёртый раунд?</a:t>
            </a:r>
            <a:endParaRPr lang="en-US"/>
          </a:p>
          <a:p>
            <a:r>
              <a:rPr lang="en-US"/>
              <a:t>Спрятать решение</a:t>
            </a:r>
            <a:endParaRPr lang="en-US"/>
          </a:p>
          <a:p>
            <a:r>
              <a:rPr lang="en-US"/>
              <a:t>Решение.</a:t>
            </a:r>
            <a:endParaRPr lang="en-US"/>
          </a:p>
          <a:p>
            <a:r>
              <a:rPr lang="en-US"/>
              <a:t>Поскольку команда A победила в первых трёх играх, она является либо сильнейшей среди всех команд, либо второй по силе, либо третьей по силе. Рассмотрим три случая.</a:t>
            </a:r>
            <a:endParaRPr lang="en-US"/>
          </a:p>
          <a:p>
            <a:r>
              <a:rPr lang="en-US"/>
              <a:t>Первый случай — команда A — сильнейшая. Выпишем все команды в порядке возрастания силы: xxxxxA, где x — некоторая команда. Тогда есть 5 · 4 · 3 · 2 · 1 · 1 = 120 способов расположить по силе остальные команды. Поскольку команда A является сильнейшей, вероятность выигрыша в четвёртом раунде равна 1.</a:t>
            </a:r>
            <a:endParaRPr lang="en-US"/>
          </a:p>
          <a:p>
            <a:r>
              <a:rPr lang="en-US"/>
              <a:t>Второй случай — команда A является второй по силе среди всех команд. Выпишем все команды в порядке возрастания силы: xxxxAx, где x — некоторая команда. Заметим, что справа от команды A может располагаться одна из двух ещё не проигравших ей команд, значит, есть 2 · 4 · 3 · 2 · 1 · 1 · 1 = 48 способов расположить по силе остальные команды. Поскольку к четвёртому раунду в игре, кроме команды A, остались ещё две команды, одна из которых слабее команды A, вероятность победы команды A в четвёртом раунде равна 0,5.</a:t>
            </a:r>
            <a:endParaRPr lang="en-US"/>
          </a:p>
          <a:p>
            <a:r>
              <a:rPr lang="en-US"/>
              <a:t>Третий случай — команда A является третьей по силе среди всех команд. Выпишем все команды в порядке возрастания силы: xxxAxx, где x — некоторая команда. Заметим, что справа от команды A могут располагаться две ещё не проигравшие ей команды, а слева — три проигравших ей команды, значит, есть 3 · 2 · 1 · 1 · 2 · 1 = 12 способов расположить по силе остальные команды. Поскольку к четвёртому раунду в игре, кроме команды A, остались ещё две команды, обе из которых сильнее команды A, вероятность победы команды A в четвёртом раунде равна 0.</a:t>
            </a:r>
            <a:endParaRPr lang="en-US"/>
          </a:p>
          <a:p>
            <a:r>
              <a:rPr lang="en-US"/>
              <a:t>Таким образом, поскольку известно, что некоторые три команды слабее команды A, всего имеется 120 + 48 + 12 = 180 способов расположить шесть команд по силе. Так как три вышеперечисленных случая — несовместные события, вероятность победы команды A в четвёртом раунде равна</a:t>
            </a:r>
            <a:r>
              <a:rPr lang="ru-RU" altLang="en-US"/>
              <a:t> (120+48/2)/180 </a:t>
            </a:r>
            <a:r>
              <a:rPr lang="en-US" altLang="en-US"/>
              <a:t>= ??</a:t>
            </a:r>
            <a:endParaRPr lang="en-US"/>
          </a:p>
          <a:p>
            <a:r>
              <a:rPr lang="ru-RU" altLang="en-US">
                <a:solidFill>
                  <a:srgbClr val="FF0000"/>
                </a:solidFill>
                <a:latin typeface="Calibri" panose="020F0502020204030204" charset="0"/>
              </a:rPr>
              <a:t>сравнить с людьми которые приходят </a:t>
            </a:r>
            <a:endParaRPr lang="ru-RU" altLang="en-US">
              <a:solidFill>
                <a:srgbClr val="FF0000"/>
              </a:solidFill>
              <a:latin typeface="Calibri" panose="020F0502020204030204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9270</Words>
  <Application>WPS Presentation</Application>
  <PresentationFormat>Widescreen</PresentationFormat>
  <Paragraphs>481</Paragraphs>
  <Slides>27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36" baseType="lpstr">
      <vt:lpstr>Arial</vt:lpstr>
      <vt:lpstr>SimSun</vt:lpstr>
      <vt:lpstr>Wingdings</vt:lpstr>
      <vt:lpstr>Calibri</vt:lpstr>
      <vt:lpstr>Calibri Light</vt:lpstr>
      <vt:lpstr>Microsoft YaHei</vt:lpstr>
      <vt:lpstr>Arial Unicode MS</vt:lpstr>
      <vt:lpstr>Cambria Math</vt:lpstr>
      <vt:lpstr>Office Theme</vt:lpstr>
      <vt:lpstr>PowerPoint 演示文稿</vt:lpstr>
      <vt:lpstr>PowerPoint 演示文稿</vt:lpstr>
      <vt:lpstr>PowerPoint 演示文稿</vt:lpstr>
      <vt:lpstr>PowerPoint 演示文稿</vt:lpstr>
      <vt:lpstr>На байес</vt:lpstr>
      <vt:lpstr>На байес</vt:lpstr>
      <vt:lpstr>На варианты</vt:lpstr>
      <vt:lpstr>PowerPoint 演示文稿</vt:lpstr>
      <vt:lpstr>PowerPoint 演示文稿</vt:lpstr>
      <vt:lpstr>PowerPoint 演示文稿</vt:lpstr>
      <vt:lpstr>Шаги до пропасти</vt:lpstr>
      <vt:lpstr>пьяница Шаги до пропасти</vt:lpstr>
      <vt:lpstr>Шаги до пропасти </vt:lpstr>
      <vt:lpstr>Шаги до пропасти - честное решение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find dy/dx 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WPS Presentation</dc:title>
  <dc:creator/>
  <cp:lastModifiedBy>peter</cp:lastModifiedBy>
  <cp:revision>166</cp:revision>
  <dcterms:created xsi:type="dcterms:W3CDTF">2022-01-28T11:59:00Z</dcterms:created>
  <dcterms:modified xsi:type="dcterms:W3CDTF">2023-12-11T01:44:50Z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9F3CEB4E48C142868534E35A1C163601</vt:lpwstr>
  </property>
  <property fmtid="{D5CDD505-2E9C-101B-9397-08002B2CF9AE}" pid="3" name="KSOProductBuildVer">
    <vt:lpwstr>1033-11.2.0.11225</vt:lpwstr>
  </property>
</Properties>
</file>